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273" r:id="rId6"/>
    <p:sldId id="302" r:id="rId7"/>
    <p:sldId id="272" r:id="rId8"/>
    <p:sldId id="258" r:id="rId9"/>
    <p:sldId id="274" r:id="rId10"/>
    <p:sldId id="278" r:id="rId11"/>
    <p:sldId id="279" r:id="rId12"/>
    <p:sldId id="277" r:id="rId13"/>
    <p:sldId id="300" r:id="rId14"/>
    <p:sldId id="280" r:id="rId15"/>
    <p:sldId id="281" r:id="rId16"/>
    <p:sldId id="282" r:id="rId17"/>
    <p:sldId id="283" r:id="rId18"/>
    <p:sldId id="276" r:id="rId19"/>
    <p:sldId id="285" r:id="rId20"/>
    <p:sldId id="288" r:id="rId21"/>
    <p:sldId id="284" r:id="rId22"/>
    <p:sldId id="286" r:id="rId23"/>
    <p:sldId id="290" r:id="rId24"/>
    <p:sldId id="289" r:id="rId25"/>
    <p:sldId id="291" r:id="rId26"/>
    <p:sldId id="293" r:id="rId27"/>
    <p:sldId id="292" r:id="rId28"/>
    <p:sldId id="294" r:id="rId29"/>
    <p:sldId id="295" r:id="rId30"/>
    <p:sldId id="297" r:id="rId31"/>
    <p:sldId id="298" r:id="rId32"/>
    <p:sldId id="299" r:id="rId33"/>
    <p:sldId id="301" r:id="rId34"/>
    <p:sldId id="262" r:id="rId35"/>
    <p:sldId id="265" r:id="rId36"/>
    <p:sldId id="2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8819" autoAdjust="0"/>
  </p:normalViewPr>
  <p:slideViewPr>
    <p:cSldViewPr snapToGrid="0">
      <p:cViewPr varScale="1">
        <p:scale>
          <a:sx n="76" d="100"/>
          <a:sy n="76" d="100"/>
        </p:scale>
        <p:origin x="3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https://stoeltingco.com/stroop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122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https://stoeltingco.com/stroop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4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 dirty="0"/>
              <a:t>Stroop color and word test: scoring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8C4B6B-9959-FCB4-8EE0-98DE0C95E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72D208-D2DE-D933-D59C-72A6BD9D2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438D1-6A4E-0503-6FFB-C64D31DC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64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STROOP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06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VERSIONS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STROOP SCORING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6" r:id="rId5"/>
    <p:sldLayoutId id="2147483667" r:id="rId6"/>
    <p:sldLayoutId id="2147483654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60" r:id="rId13"/>
    <p:sldLayoutId id="2147483664" r:id="rId14"/>
    <p:sldLayoutId id="2147483665" r:id="rId15"/>
    <p:sldLayoutId id="2147483669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stoeltingco.com/stroop" TargetMode="Externa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1194" y="4180196"/>
            <a:ext cx="4941771" cy="1122202"/>
          </a:xfrm>
        </p:spPr>
        <p:txBody>
          <a:bodyPr/>
          <a:lstStyle/>
          <a:p>
            <a:r>
              <a:rPr lang="en-US" dirty="0"/>
              <a:t>Stroop color and word test: scoring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6A1B4-B8D1-4A72-8E20-0703F54BF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1919" y="5586890"/>
            <a:ext cx="6565892" cy="1122202"/>
          </a:xfrm>
        </p:spPr>
        <p:txBody>
          <a:bodyPr>
            <a:normAutofit/>
          </a:bodyPr>
          <a:lstStyle/>
          <a:p>
            <a:r>
              <a:rPr lang="en-US" dirty="0"/>
              <a:t>Brian Syzdek, Psy.D. | Product Manager | </a:t>
            </a:r>
            <a:r>
              <a:rPr lang="en-US" dirty="0" err="1"/>
              <a:t>Stoelting</a:t>
            </a:r>
            <a:r>
              <a:rPr lang="en-US" dirty="0"/>
              <a:t>- Psychology</a:t>
            </a:r>
          </a:p>
          <a:p>
            <a:r>
              <a:rPr lang="en-US" dirty="0"/>
              <a:t>P 630-860-9700   E BSyzdek@StoeltingCo.com</a:t>
            </a:r>
          </a:p>
          <a:p>
            <a:r>
              <a:rPr lang="en-US" dirty="0"/>
              <a:t>620 Wheat Lane  |  Wood Dale, IL, USA  60191</a:t>
            </a:r>
          </a:p>
        </p:txBody>
      </p:sp>
      <p:sp>
        <p:nvSpPr>
          <p:cNvPr id="4" name="Rectangle 265">
            <a:extLst>
              <a:ext uri="{FF2B5EF4-FFF2-40B4-BE49-F238E27FC236}">
                <a16:creationId xmlns:a16="http://schemas.microsoft.com/office/drawing/2014/main" id="{3F32FEBE-6DC7-09A9-64C6-2AA637F30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427" y="6024474"/>
            <a:ext cx="2040573" cy="833526"/>
          </a:xfrm>
          <a:prstGeom prst="rect">
            <a:avLst/>
          </a:prstGeom>
          <a:blipFill dpi="0" rotWithShape="1">
            <a:blip r:embed="rId5"/>
            <a:srcRect/>
            <a:stretch>
              <a:fillRect r="-79"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lIns="83814" tIns="41907" rIns="83814" bIns="41907" anchor="ctr"/>
          <a:lstStyle/>
          <a:p>
            <a:pPr algn="ctr" defTabSz="4022725"/>
            <a:endParaRPr lang="en-US" sz="1400" b="1" dirty="0">
              <a:latin typeface="Calibri" pitchFamily="34" charset="0"/>
            </a:endParaRP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83AB8D8-6F93-BE46-8AB1-48F36D4875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14.566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167224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81"/>
    </mc:Choice>
    <mc:Fallback>
      <p:transition spd="slow" advTm="3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7DBC1-42DF-9F08-61AC-74B1F18CD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18846"/>
            <a:ext cx="2895600" cy="416724"/>
          </a:xfrm>
        </p:spPr>
        <p:txBody>
          <a:bodyPr anchor="b">
            <a:normAutofit fontScale="90000"/>
          </a:bodyPr>
          <a:lstStyle/>
          <a:p>
            <a:r>
              <a:rPr lang="en-US" sz="2600" dirty="0"/>
              <a:t>Age/education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5A59C8C0-1B5F-453E-8BDB-F9657C43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001"/>
            <a:ext cx="5439619" cy="5471999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16A07-9B3B-2B1C-2F5E-B3D1A577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50D1F5-0147-1D04-1704-D05EB5E7C6C2}"/>
              </a:ext>
            </a:extLst>
          </p:cNvPr>
          <p:cNvSpPr/>
          <p:nvPr/>
        </p:nvSpPr>
        <p:spPr>
          <a:xfrm>
            <a:off x="35168" y="4471515"/>
            <a:ext cx="5369281" cy="22600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4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704D0-003A-FE91-42E5-4AB05D4D7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2714624"/>
            <a:ext cx="6818655" cy="3053129"/>
          </a:xfrm>
          <a:prstGeom prst="rect">
            <a:avLst/>
          </a:prstGeom>
        </p:spPr>
      </p:pic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DC18571D-80BE-B533-88B5-8707EB109BE5}"/>
              </a:ext>
            </a:extLst>
          </p:cNvPr>
          <p:cNvSpPr/>
          <p:nvPr/>
        </p:nvSpPr>
        <p:spPr>
          <a:xfrm>
            <a:off x="7757327" y="3567166"/>
            <a:ext cx="492370" cy="6832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071C52-7D39-5905-97BF-AB6243E347B4}"/>
              </a:ext>
            </a:extLst>
          </p:cNvPr>
          <p:cNvSpPr txBox="1"/>
          <p:nvPr/>
        </p:nvSpPr>
        <p:spPr>
          <a:xfrm>
            <a:off x="611526" y="2279285"/>
            <a:ext cx="467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Adult- Highest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Children- Not needed</a:t>
            </a:r>
          </a:p>
        </p:txBody>
      </p:sp>
    </p:spTree>
    <p:extLst>
      <p:ext uri="{BB962C8B-B14F-4D97-AF65-F5344CB8AC3E}">
        <p14:creationId xmlns:p14="http://schemas.microsoft.com/office/powerpoint/2010/main" val="3540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9257344-CF21-A98C-BC0F-E65BE1822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276" y="26067"/>
            <a:ext cx="3509805" cy="557401"/>
          </a:xfrm>
        </p:spPr>
        <p:txBody>
          <a:bodyPr/>
          <a:lstStyle/>
          <a:p>
            <a:r>
              <a:rPr lang="en-US" dirty="0"/>
              <a:t>Summary page</a:t>
            </a:r>
          </a:p>
        </p:txBody>
      </p:sp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F2CC486B-CF5B-E98E-839C-8453782E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468" y="583468"/>
            <a:ext cx="4740137" cy="6274533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18451-2C1D-9894-D281-D2414EC80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49DFD55-3C28-40EF-9E31-A92D2E4017F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C93999-AE82-FE81-0913-C4EFB5E751EC}"/>
              </a:ext>
            </a:extLst>
          </p:cNvPr>
          <p:cNvSpPr/>
          <p:nvPr/>
        </p:nvSpPr>
        <p:spPr>
          <a:xfrm>
            <a:off x="2423536" y="3255666"/>
            <a:ext cx="2370069" cy="18388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2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Word, color, color-word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10015C-78BD-6477-0E34-6FED60BF2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359939"/>
              </p:ext>
            </p:extLst>
          </p:nvPr>
        </p:nvGraphicFramePr>
        <p:xfrm>
          <a:off x="1595985" y="2111381"/>
          <a:ext cx="9000032" cy="3744916"/>
        </p:xfrm>
        <a:graphic>
          <a:graphicData uri="http://schemas.openxmlformats.org/drawingml/2006/table">
            <a:tbl>
              <a:tblPr firstRow="1" firstCol="1" bandRow="1"/>
              <a:tblGrid>
                <a:gridCol w="1718065">
                  <a:extLst>
                    <a:ext uri="{9D8B030D-6E8A-4147-A177-3AD203B41FA5}">
                      <a16:colId xmlns:a16="http://schemas.microsoft.com/office/drawing/2014/main" val="3924307638"/>
                    </a:ext>
                  </a:extLst>
                </a:gridCol>
                <a:gridCol w="1056628">
                  <a:extLst>
                    <a:ext uri="{9D8B030D-6E8A-4147-A177-3AD203B41FA5}">
                      <a16:colId xmlns:a16="http://schemas.microsoft.com/office/drawing/2014/main" val="2188951128"/>
                    </a:ext>
                  </a:extLst>
                </a:gridCol>
                <a:gridCol w="526361">
                  <a:extLst>
                    <a:ext uri="{9D8B030D-6E8A-4147-A177-3AD203B41FA5}">
                      <a16:colId xmlns:a16="http://schemas.microsoft.com/office/drawing/2014/main" val="1244218073"/>
                    </a:ext>
                  </a:extLst>
                </a:gridCol>
                <a:gridCol w="2192515">
                  <a:extLst>
                    <a:ext uri="{9D8B030D-6E8A-4147-A177-3AD203B41FA5}">
                      <a16:colId xmlns:a16="http://schemas.microsoft.com/office/drawing/2014/main" val="304558393"/>
                    </a:ext>
                  </a:extLst>
                </a:gridCol>
                <a:gridCol w="615669">
                  <a:extLst>
                    <a:ext uri="{9D8B030D-6E8A-4147-A177-3AD203B41FA5}">
                      <a16:colId xmlns:a16="http://schemas.microsoft.com/office/drawing/2014/main" val="2907729664"/>
                    </a:ext>
                  </a:extLst>
                </a:gridCol>
                <a:gridCol w="1387625">
                  <a:extLst>
                    <a:ext uri="{9D8B030D-6E8A-4147-A177-3AD203B41FA5}">
                      <a16:colId xmlns:a16="http://schemas.microsoft.com/office/drawing/2014/main" val="468625790"/>
                    </a:ext>
                  </a:extLst>
                </a:gridCol>
                <a:gridCol w="1503169">
                  <a:extLst>
                    <a:ext uri="{9D8B030D-6E8A-4147-A177-3AD203B41FA5}">
                      <a16:colId xmlns:a16="http://schemas.microsoft.com/office/drawing/2014/main" val="961962692"/>
                    </a:ext>
                  </a:extLst>
                </a:gridCol>
              </a:tblGrid>
              <a:tr h="76916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Raw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Age/Education Predicted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Residual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784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26924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70044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88394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617853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439645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64448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138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3930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1. Record raw scores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10015C-78BD-6477-0E34-6FED60BF2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045889"/>
              </p:ext>
            </p:extLst>
          </p:nvPr>
        </p:nvGraphicFramePr>
        <p:xfrm>
          <a:off x="1595985" y="2111381"/>
          <a:ext cx="9000032" cy="3985931"/>
        </p:xfrm>
        <a:graphic>
          <a:graphicData uri="http://schemas.openxmlformats.org/drawingml/2006/table">
            <a:tbl>
              <a:tblPr firstRow="1" firstCol="1" bandRow="1"/>
              <a:tblGrid>
                <a:gridCol w="1718065">
                  <a:extLst>
                    <a:ext uri="{9D8B030D-6E8A-4147-A177-3AD203B41FA5}">
                      <a16:colId xmlns:a16="http://schemas.microsoft.com/office/drawing/2014/main" val="3924307638"/>
                    </a:ext>
                  </a:extLst>
                </a:gridCol>
                <a:gridCol w="1056628">
                  <a:extLst>
                    <a:ext uri="{9D8B030D-6E8A-4147-A177-3AD203B41FA5}">
                      <a16:colId xmlns:a16="http://schemas.microsoft.com/office/drawing/2014/main" val="2188951128"/>
                    </a:ext>
                  </a:extLst>
                </a:gridCol>
                <a:gridCol w="526361">
                  <a:extLst>
                    <a:ext uri="{9D8B030D-6E8A-4147-A177-3AD203B41FA5}">
                      <a16:colId xmlns:a16="http://schemas.microsoft.com/office/drawing/2014/main" val="1244218073"/>
                    </a:ext>
                  </a:extLst>
                </a:gridCol>
                <a:gridCol w="2192515">
                  <a:extLst>
                    <a:ext uri="{9D8B030D-6E8A-4147-A177-3AD203B41FA5}">
                      <a16:colId xmlns:a16="http://schemas.microsoft.com/office/drawing/2014/main" val="304558393"/>
                    </a:ext>
                  </a:extLst>
                </a:gridCol>
                <a:gridCol w="615669">
                  <a:extLst>
                    <a:ext uri="{9D8B030D-6E8A-4147-A177-3AD203B41FA5}">
                      <a16:colId xmlns:a16="http://schemas.microsoft.com/office/drawing/2014/main" val="2907729664"/>
                    </a:ext>
                  </a:extLst>
                </a:gridCol>
                <a:gridCol w="1387625">
                  <a:extLst>
                    <a:ext uri="{9D8B030D-6E8A-4147-A177-3AD203B41FA5}">
                      <a16:colId xmlns:a16="http://schemas.microsoft.com/office/drawing/2014/main" val="468625790"/>
                    </a:ext>
                  </a:extLst>
                </a:gridCol>
                <a:gridCol w="1503169">
                  <a:extLst>
                    <a:ext uri="{9D8B030D-6E8A-4147-A177-3AD203B41FA5}">
                      <a16:colId xmlns:a16="http://schemas.microsoft.com/office/drawing/2014/main" val="961962692"/>
                    </a:ext>
                  </a:extLst>
                </a:gridCol>
              </a:tblGrid>
              <a:tr h="76916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Raw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Age/Education Predicted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Residual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784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26924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70044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55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88394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617853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439645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64448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13866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95D8733-7734-9337-19F8-92C90D3A0625}"/>
              </a:ext>
            </a:extLst>
          </p:cNvPr>
          <p:cNvSpPr/>
          <p:nvPr/>
        </p:nvSpPr>
        <p:spPr>
          <a:xfrm>
            <a:off x="3426488" y="2924070"/>
            <a:ext cx="965183" cy="2331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6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537F919-79F5-39D1-E000-73045613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en-US" dirty="0"/>
              <a:t>2. Predicted scores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01661C-7810-53E8-5F52-317FE457E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C7F6080-266E-E1D3-0AC7-C8E20AC41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776936"/>
            <a:ext cx="3943627" cy="82391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C92F6DA-94ED-1E0C-312B-486E6E1D5F3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230241606"/>
              </p:ext>
            </p:extLst>
          </p:nvPr>
        </p:nvGraphicFramePr>
        <p:xfrm>
          <a:off x="2884964" y="2626877"/>
          <a:ext cx="8519159" cy="1325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9159">
                  <a:extLst>
                    <a:ext uri="{9D8B030D-6E8A-4147-A177-3AD203B41FA5}">
                      <a16:colId xmlns:a16="http://schemas.microsoft.com/office/drawing/2014/main" val="1410812959"/>
                    </a:ext>
                  </a:extLst>
                </a:gridCol>
              </a:tblGrid>
              <a:tr h="13255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305017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0E4D8-3737-031D-EDCE-290B36A4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CC0B2-0CD1-B1AC-B4F3-66AB8A7A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00278-25FE-3031-71C8-A0A60B481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E136147A-B9DF-2A10-55CD-C25387BCD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199159"/>
              </p:ext>
            </p:extLst>
          </p:nvPr>
        </p:nvGraphicFramePr>
        <p:xfrm>
          <a:off x="2900204" y="4216400"/>
          <a:ext cx="8468836" cy="117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8836">
                  <a:extLst>
                    <a:ext uri="{9D8B030D-6E8A-4147-A177-3AD203B41FA5}">
                      <a16:colId xmlns:a16="http://schemas.microsoft.com/office/drawing/2014/main" val="4280433379"/>
                    </a:ext>
                  </a:extLst>
                </a:gridCol>
              </a:tblGrid>
              <a:tr h="11785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28680163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6C6B11CD-3A29-8AF1-045C-6AB540B6E3F8}"/>
              </a:ext>
            </a:extLst>
          </p:cNvPr>
          <p:cNvSpPr/>
          <p:nvPr/>
        </p:nvSpPr>
        <p:spPr>
          <a:xfrm>
            <a:off x="2933700" y="2588406"/>
            <a:ext cx="1848128" cy="2767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302B80-E909-9002-B375-DD894A23E97C}"/>
              </a:ext>
            </a:extLst>
          </p:cNvPr>
          <p:cNvSpPr/>
          <p:nvPr/>
        </p:nvSpPr>
        <p:spPr>
          <a:xfrm>
            <a:off x="2867620" y="2956270"/>
            <a:ext cx="2131099" cy="2767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CDB11A-D770-3145-3BE0-98EE9243C962}"/>
              </a:ext>
            </a:extLst>
          </p:cNvPr>
          <p:cNvSpPr/>
          <p:nvPr/>
        </p:nvSpPr>
        <p:spPr>
          <a:xfrm>
            <a:off x="2867620" y="3207458"/>
            <a:ext cx="901740" cy="2215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B30040-C2D8-182E-2035-DE3A37101FD2}"/>
              </a:ext>
            </a:extLst>
          </p:cNvPr>
          <p:cNvSpPr/>
          <p:nvPr/>
        </p:nvSpPr>
        <p:spPr>
          <a:xfrm>
            <a:off x="2914928" y="4252033"/>
            <a:ext cx="2612112" cy="238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BE708B-E4F5-0C72-E839-A7ABF85F0B16}"/>
              </a:ext>
            </a:extLst>
          </p:cNvPr>
          <p:cNvSpPr/>
          <p:nvPr/>
        </p:nvSpPr>
        <p:spPr>
          <a:xfrm>
            <a:off x="5828566" y="4653673"/>
            <a:ext cx="2612112" cy="238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91B7C9-066C-1F7F-EF73-7B92D7FCB544}"/>
              </a:ext>
            </a:extLst>
          </p:cNvPr>
          <p:cNvSpPr/>
          <p:nvPr/>
        </p:nvSpPr>
        <p:spPr>
          <a:xfrm>
            <a:off x="8676144" y="5110481"/>
            <a:ext cx="2612112" cy="284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2D188B-3339-3360-2656-DDFFCE42F258}"/>
              </a:ext>
            </a:extLst>
          </p:cNvPr>
          <p:cNvSpPr/>
          <p:nvPr/>
        </p:nvSpPr>
        <p:spPr>
          <a:xfrm>
            <a:off x="5838487" y="3232984"/>
            <a:ext cx="773328" cy="2215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4C8B5B-E721-A359-1720-A50C016415FF}"/>
              </a:ext>
            </a:extLst>
          </p:cNvPr>
          <p:cNvSpPr/>
          <p:nvPr/>
        </p:nvSpPr>
        <p:spPr>
          <a:xfrm>
            <a:off x="8871636" y="3216597"/>
            <a:ext cx="1116426" cy="2124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4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2. Record Predicted scores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10015C-78BD-6477-0E34-6FED60BF2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916676"/>
              </p:ext>
            </p:extLst>
          </p:nvPr>
        </p:nvGraphicFramePr>
        <p:xfrm>
          <a:off x="1595985" y="2111381"/>
          <a:ext cx="9000032" cy="3985931"/>
        </p:xfrm>
        <a:graphic>
          <a:graphicData uri="http://schemas.openxmlformats.org/drawingml/2006/table">
            <a:tbl>
              <a:tblPr firstRow="1" firstCol="1" bandRow="1"/>
              <a:tblGrid>
                <a:gridCol w="1718065">
                  <a:extLst>
                    <a:ext uri="{9D8B030D-6E8A-4147-A177-3AD203B41FA5}">
                      <a16:colId xmlns:a16="http://schemas.microsoft.com/office/drawing/2014/main" val="3924307638"/>
                    </a:ext>
                  </a:extLst>
                </a:gridCol>
                <a:gridCol w="1056628">
                  <a:extLst>
                    <a:ext uri="{9D8B030D-6E8A-4147-A177-3AD203B41FA5}">
                      <a16:colId xmlns:a16="http://schemas.microsoft.com/office/drawing/2014/main" val="2188951128"/>
                    </a:ext>
                  </a:extLst>
                </a:gridCol>
                <a:gridCol w="526361">
                  <a:extLst>
                    <a:ext uri="{9D8B030D-6E8A-4147-A177-3AD203B41FA5}">
                      <a16:colId xmlns:a16="http://schemas.microsoft.com/office/drawing/2014/main" val="1244218073"/>
                    </a:ext>
                  </a:extLst>
                </a:gridCol>
                <a:gridCol w="2192515">
                  <a:extLst>
                    <a:ext uri="{9D8B030D-6E8A-4147-A177-3AD203B41FA5}">
                      <a16:colId xmlns:a16="http://schemas.microsoft.com/office/drawing/2014/main" val="304558393"/>
                    </a:ext>
                  </a:extLst>
                </a:gridCol>
                <a:gridCol w="615669">
                  <a:extLst>
                    <a:ext uri="{9D8B030D-6E8A-4147-A177-3AD203B41FA5}">
                      <a16:colId xmlns:a16="http://schemas.microsoft.com/office/drawing/2014/main" val="2907729664"/>
                    </a:ext>
                  </a:extLst>
                </a:gridCol>
                <a:gridCol w="1387625">
                  <a:extLst>
                    <a:ext uri="{9D8B030D-6E8A-4147-A177-3AD203B41FA5}">
                      <a16:colId xmlns:a16="http://schemas.microsoft.com/office/drawing/2014/main" val="468625790"/>
                    </a:ext>
                  </a:extLst>
                </a:gridCol>
                <a:gridCol w="1503169">
                  <a:extLst>
                    <a:ext uri="{9D8B030D-6E8A-4147-A177-3AD203B41FA5}">
                      <a16:colId xmlns:a16="http://schemas.microsoft.com/office/drawing/2014/main" val="961962692"/>
                    </a:ext>
                  </a:extLst>
                </a:gridCol>
              </a:tblGrid>
              <a:tr h="76916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Raw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Age/Education Predicted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Residual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784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26924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70044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55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88394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617853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439645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64448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13866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95D8733-7734-9337-19F8-92C90D3A0625}"/>
              </a:ext>
            </a:extLst>
          </p:cNvPr>
          <p:cNvSpPr/>
          <p:nvPr/>
        </p:nvSpPr>
        <p:spPr>
          <a:xfrm>
            <a:off x="5486400" y="2878006"/>
            <a:ext cx="1024932" cy="2367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20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537F919-79F5-39D1-E000-73045613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en-US" dirty="0"/>
              <a:t>Predicted scores- previous version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01661C-7810-53E8-5F52-317FE457E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C7F6080-266E-E1D3-0AC7-C8E20AC41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776936"/>
            <a:ext cx="3943627" cy="82391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C92F6DA-94ED-1E0C-312B-486E6E1D5F3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694685027"/>
              </p:ext>
            </p:extLst>
          </p:nvPr>
        </p:nvGraphicFramePr>
        <p:xfrm>
          <a:off x="2884964" y="2626877"/>
          <a:ext cx="8519159" cy="1325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9159">
                  <a:extLst>
                    <a:ext uri="{9D8B030D-6E8A-4147-A177-3AD203B41FA5}">
                      <a16:colId xmlns:a16="http://schemas.microsoft.com/office/drawing/2014/main" val="1410812959"/>
                    </a:ext>
                  </a:extLst>
                </a:gridCol>
              </a:tblGrid>
              <a:tr h="13255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305017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0E4D8-3737-031D-EDCE-290B36A4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CC0B2-0CD1-B1AC-B4F3-66AB8A7A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00278-25FE-3031-71C8-A0A60B481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E136147A-B9DF-2A10-55CD-C25387BCD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118027"/>
              </p:ext>
            </p:extLst>
          </p:nvPr>
        </p:nvGraphicFramePr>
        <p:xfrm>
          <a:off x="2933700" y="4216400"/>
          <a:ext cx="5506977" cy="647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6977">
                  <a:extLst>
                    <a:ext uri="{9D8B030D-6E8A-4147-A177-3AD203B41FA5}">
                      <a16:colId xmlns:a16="http://schemas.microsoft.com/office/drawing/2014/main" val="4280433379"/>
                    </a:ext>
                  </a:extLst>
                </a:gridCol>
              </a:tblGrid>
              <a:tr h="6470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28680163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6C6B11CD-3A29-8AF1-045C-6AB540B6E3F8}"/>
              </a:ext>
            </a:extLst>
          </p:cNvPr>
          <p:cNvSpPr/>
          <p:nvPr/>
        </p:nvSpPr>
        <p:spPr>
          <a:xfrm>
            <a:off x="6305272" y="2718084"/>
            <a:ext cx="1848128" cy="2767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302B80-E909-9002-B375-DD894A23E97C}"/>
              </a:ext>
            </a:extLst>
          </p:cNvPr>
          <p:cNvSpPr/>
          <p:nvPr/>
        </p:nvSpPr>
        <p:spPr>
          <a:xfrm>
            <a:off x="4451420" y="2948306"/>
            <a:ext cx="1756213" cy="2682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91B7C9-066C-1F7F-EF73-7B92D7FCB544}"/>
              </a:ext>
            </a:extLst>
          </p:cNvPr>
          <p:cNvSpPr/>
          <p:nvPr/>
        </p:nvSpPr>
        <p:spPr>
          <a:xfrm>
            <a:off x="8023063" y="4361577"/>
            <a:ext cx="417614" cy="365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4C8B5B-E721-A359-1720-A50C016415FF}"/>
              </a:ext>
            </a:extLst>
          </p:cNvPr>
          <p:cNvSpPr/>
          <p:nvPr/>
        </p:nvSpPr>
        <p:spPr>
          <a:xfrm>
            <a:off x="2933700" y="3480557"/>
            <a:ext cx="5506978" cy="4662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6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3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Predicted scores- previous version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10015C-78BD-6477-0E34-6FED60BF2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169477"/>
              </p:ext>
            </p:extLst>
          </p:nvPr>
        </p:nvGraphicFramePr>
        <p:xfrm>
          <a:off x="1595985" y="2111381"/>
          <a:ext cx="9000032" cy="3985931"/>
        </p:xfrm>
        <a:graphic>
          <a:graphicData uri="http://schemas.openxmlformats.org/drawingml/2006/table">
            <a:tbl>
              <a:tblPr firstRow="1" firstCol="1" bandRow="1"/>
              <a:tblGrid>
                <a:gridCol w="1718065">
                  <a:extLst>
                    <a:ext uri="{9D8B030D-6E8A-4147-A177-3AD203B41FA5}">
                      <a16:colId xmlns:a16="http://schemas.microsoft.com/office/drawing/2014/main" val="3924307638"/>
                    </a:ext>
                  </a:extLst>
                </a:gridCol>
                <a:gridCol w="1056628">
                  <a:extLst>
                    <a:ext uri="{9D8B030D-6E8A-4147-A177-3AD203B41FA5}">
                      <a16:colId xmlns:a16="http://schemas.microsoft.com/office/drawing/2014/main" val="2188951128"/>
                    </a:ext>
                  </a:extLst>
                </a:gridCol>
                <a:gridCol w="526361">
                  <a:extLst>
                    <a:ext uri="{9D8B030D-6E8A-4147-A177-3AD203B41FA5}">
                      <a16:colId xmlns:a16="http://schemas.microsoft.com/office/drawing/2014/main" val="1244218073"/>
                    </a:ext>
                  </a:extLst>
                </a:gridCol>
                <a:gridCol w="2192515">
                  <a:extLst>
                    <a:ext uri="{9D8B030D-6E8A-4147-A177-3AD203B41FA5}">
                      <a16:colId xmlns:a16="http://schemas.microsoft.com/office/drawing/2014/main" val="304558393"/>
                    </a:ext>
                  </a:extLst>
                </a:gridCol>
                <a:gridCol w="615669">
                  <a:extLst>
                    <a:ext uri="{9D8B030D-6E8A-4147-A177-3AD203B41FA5}">
                      <a16:colId xmlns:a16="http://schemas.microsoft.com/office/drawing/2014/main" val="2907729664"/>
                    </a:ext>
                  </a:extLst>
                </a:gridCol>
                <a:gridCol w="1387625">
                  <a:extLst>
                    <a:ext uri="{9D8B030D-6E8A-4147-A177-3AD203B41FA5}">
                      <a16:colId xmlns:a16="http://schemas.microsoft.com/office/drawing/2014/main" val="468625790"/>
                    </a:ext>
                  </a:extLst>
                </a:gridCol>
                <a:gridCol w="1503169">
                  <a:extLst>
                    <a:ext uri="{9D8B030D-6E8A-4147-A177-3AD203B41FA5}">
                      <a16:colId xmlns:a16="http://schemas.microsoft.com/office/drawing/2014/main" val="961962692"/>
                    </a:ext>
                  </a:extLst>
                </a:gridCol>
              </a:tblGrid>
              <a:tr h="76916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Raw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Age/Education Predicted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Residual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784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26924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70044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55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88394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r>
                        <a:rPr lang="en-US" sz="2100" b="0" i="0" u="none" strike="noStrike" dirty="0">
                          <a:solidFill>
                            <a:srgbClr val="FF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617853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439645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 </a:t>
                      </a:r>
                      <a:r>
                        <a:rPr lang="en-US" sz="2100" b="0" i="0" u="none" strike="noStrike" dirty="0">
                          <a:solidFill>
                            <a:srgbClr val="FF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US" sz="3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64448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13866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95D8733-7734-9337-19F8-92C90D3A0625}"/>
              </a:ext>
            </a:extLst>
          </p:cNvPr>
          <p:cNvSpPr/>
          <p:nvPr/>
        </p:nvSpPr>
        <p:spPr>
          <a:xfrm>
            <a:off x="5454876" y="2890031"/>
            <a:ext cx="1187084" cy="2331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3D6B31-1C70-404A-56FA-416542CB3F38}"/>
              </a:ext>
            </a:extLst>
          </p:cNvPr>
          <p:cNvCxnSpPr>
            <a:cxnSpLocks/>
          </p:cNvCxnSpPr>
          <p:nvPr/>
        </p:nvCxnSpPr>
        <p:spPr>
          <a:xfrm>
            <a:off x="6139543" y="4632290"/>
            <a:ext cx="2210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FF3DC5-1C1E-9C84-D706-B763004F7D8E}"/>
              </a:ext>
            </a:extLst>
          </p:cNvPr>
          <p:cNvCxnSpPr>
            <a:cxnSpLocks/>
          </p:cNvCxnSpPr>
          <p:nvPr/>
        </p:nvCxnSpPr>
        <p:spPr>
          <a:xfrm>
            <a:off x="6139543" y="5518219"/>
            <a:ext cx="2210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80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3. Calculate residual/deviation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10015C-78BD-6477-0E34-6FED60BF2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597911"/>
              </p:ext>
            </p:extLst>
          </p:nvPr>
        </p:nvGraphicFramePr>
        <p:xfrm>
          <a:off x="1595985" y="2111381"/>
          <a:ext cx="9000032" cy="3985931"/>
        </p:xfrm>
        <a:graphic>
          <a:graphicData uri="http://schemas.openxmlformats.org/drawingml/2006/table">
            <a:tbl>
              <a:tblPr firstRow="1" firstCol="1" bandRow="1"/>
              <a:tblGrid>
                <a:gridCol w="1718065">
                  <a:extLst>
                    <a:ext uri="{9D8B030D-6E8A-4147-A177-3AD203B41FA5}">
                      <a16:colId xmlns:a16="http://schemas.microsoft.com/office/drawing/2014/main" val="3924307638"/>
                    </a:ext>
                  </a:extLst>
                </a:gridCol>
                <a:gridCol w="1056628">
                  <a:extLst>
                    <a:ext uri="{9D8B030D-6E8A-4147-A177-3AD203B41FA5}">
                      <a16:colId xmlns:a16="http://schemas.microsoft.com/office/drawing/2014/main" val="2188951128"/>
                    </a:ext>
                  </a:extLst>
                </a:gridCol>
                <a:gridCol w="526361">
                  <a:extLst>
                    <a:ext uri="{9D8B030D-6E8A-4147-A177-3AD203B41FA5}">
                      <a16:colId xmlns:a16="http://schemas.microsoft.com/office/drawing/2014/main" val="1244218073"/>
                    </a:ext>
                  </a:extLst>
                </a:gridCol>
                <a:gridCol w="2192515">
                  <a:extLst>
                    <a:ext uri="{9D8B030D-6E8A-4147-A177-3AD203B41FA5}">
                      <a16:colId xmlns:a16="http://schemas.microsoft.com/office/drawing/2014/main" val="304558393"/>
                    </a:ext>
                  </a:extLst>
                </a:gridCol>
                <a:gridCol w="615669">
                  <a:extLst>
                    <a:ext uri="{9D8B030D-6E8A-4147-A177-3AD203B41FA5}">
                      <a16:colId xmlns:a16="http://schemas.microsoft.com/office/drawing/2014/main" val="2907729664"/>
                    </a:ext>
                  </a:extLst>
                </a:gridCol>
                <a:gridCol w="1387625">
                  <a:extLst>
                    <a:ext uri="{9D8B030D-6E8A-4147-A177-3AD203B41FA5}">
                      <a16:colId xmlns:a16="http://schemas.microsoft.com/office/drawing/2014/main" val="468625790"/>
                    </a:ext>
                  </a:extLst>
                </a:gridCol>
                <a:gridCol w="1503169">
                  <a:extLst>
                    <a:ext uri="{9D8B030D-6E8A-4147-A177-3AD203B41FA5}">
                      <a16:colId xmlns:a16="http://schemas.microsoft.com/office/drawing/2014/main" val="961962692"/>
                    </a:ext>
                  </a:extLst>
                </a:gridCol>
              </a:tblGrid>
              <a:tr h="76916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Raw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Age/Education Predicted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Residual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784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-45 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26924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70044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55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88394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617853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439645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64448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13866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95D8733-7734-9337-19F8-92C90D3A0625}"/>
              </a:ext>
            </a:extLst>
          </p:cNvPr>
          <p:cNvSpPr/>
          <p:nvPr/>
        </p:nvSpPr>
        <p:spPr>
          <a:xfrm>
            <a:off x="7898005" y="2920729"/>
            <a:ext cx="1024932" cy="2367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FBF87332-8AA5-BC8B-6D4E-A54A3699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Computerized scoring</a:t>
            </a:r>
          </a:p>
        </p:txBody>
      </p:sp>
      <p:sp>
        <p:nvSpPr>
          <p:cNvPr id="1042" name="Text Placeholder 2">
            <a:extLst>
              <a:ext uri="{FF2B5EF4-FFF2-40B4-BE49-F238E27FC236}">
                <a16:creationId xmlns:a16="http://schemas.microsoft.com/office/drawing/2014/main" id="{29A635FE-4BDB-556E-105C-A8AA293AE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</p:spPr>
        <p:txBody>
          <a:bodyPr/>
          <a:lstStyle/>
          <a:p>
            <a:r>
              <a:rPr lang="en-US" dirty="0"/>
              <a:t>Dynamic scoring and output</a:t>
            </a:r>
          </a:p>
        </p:txBody>
      </p:sp>
      <p:pic>
        <p:nvPicPr>
          <p:cNvPr id="1026" name="Picture 2" descr="Scoring Application Home Page Overview">
            <a:extLst>
              <a:ext uri="{FF2B5EF4-FFF2-40B4-BE49-F238E27FC236}">
                <a16:creationId xmlns:a16="http://schemas.microsoft.com/office/drawing/2014/main" id="{832038DD-D89A-1B7B-567A-A9D6574560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7369" y="3834606"/>
            <a:ext cx="3716961" cy="199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Text Placeholder 4">
            <a:extLst>
              <a:ext uri="{FF2B5EF4-FFF2-40B4-BE49-F238E27FC236}">
                <a16:creationId xmlns:a16="http://schemas.microsoft.com/office/drawing/2014/main" id="{ADC12306-735D-142E-3F92-BC55938C6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776936"/>
            <a:ext cx="3943627" cy="823912"/>
          </a:xfrm>
        </p:spPr>
        <p:txBody>
          <a:bodyPr/>
          <a:lstStyle/>
          <a:p>
            <a:r>
              <a:rPr lang="en-US" dirty="0"/>
              <a:t>Reports and record management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7643-1195-0087-FBB9-058DC6B1B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5B429-B249-A173-FFB4-4B8D7384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B9B67-E433-7980-3675-5BB576F68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37E61CF-31E0-85F7-1F2B-A07C2419CB6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905" y="3833813"/>
            <a:ext cx="3718440" cy="19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7073C6-F598-6ED0-0958-CEBBCD9E49B2}"/>
              </a:ext>
            </a:extLst>
          </p:cNvPr>
          <p:cNvSpPr txBox="1"/>
          <p:nvPr/>
        </p:nvSpPr>
        <p:spPr>
          <a:xfrm>
            <a:off x="3037369" y="1949380"/>
            <a:ext cx="74028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linkClick r:id="rId6"/>
              </a:rPr>
              <a:t>https://stoeltingco.com/stroop</a:t>
            </a:r>
            <a:endParaRPr lang="en-US" sz="4000" dirty="0"/>
          </a:p>
          <a:p>
            <a:r>
              <a:rPr lang="en-US" dirty="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76BF92-C50B-8AEB-AE22-CC70FDBCC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9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95"/>
    </mc:Choice>
    <mc:Fallback>
      <p:transition spd="slow" advTm="2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537F919-79F5-39D1-E000-73045613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en-US" dirty="0"/>
              <a:t>4. Residuals -&gt; T-scores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01661C-7810-53E8-5F52-317FE457E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C7F6080-266E-E1D3-0AC7-C8E20AC41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776936"/>
            <a:ext cx="3943627" cy="82391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C92F6DA-94ED-1E0C-312B-486E6E1D5F3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45542600"/>
              </p:ext>
            </p:extLst>
          </p:nvPr>
        </p:nvGraphicFramePr>
        <p:xfrm>
          <a:off x="2884964" y="2140299"/>
          <a:ext cx="8519159" cy="3825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9159">
                  <a:extLst>
                    <a:ext uri="{9D8B030D-6E8A-4147-A177-3AD203B41FA5}">
                      <a16:colId xmlns:a16="http://schemas.microsoft.com/office/drawing/2014/main" val="1410812959"/>
                    </a:ext>
                  </a:extLst>
                </a:gridCol>
              </a:tblGrid>
              <a:tr h="3825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305017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0E4D8-3737-031D-EDCE-290B36A4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CC0B2-0CD1-B1AC-B4F3-66AB8A7A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00278-25FE-3031-71C8-A0A60B481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302B80-E909-9002-B375-DD894A23E97C}"/>
              </a:ext>
            </a:extLst>
          </p:cNvPr>
          <p:cNvSpPr/>
          <p:nvPr/>
        </p:nvSpPr>
        <p:spPr>
          <a:xfrm>
            <a:off x="5101787" y="3600848"/>
            <a:ext cx="1972253" cy="2677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4C8B5B-E721-A359-1720-A50C016415FF}"/>
              </a:ext>
            </a:extLst>
          </p:cNvPr>
          <p:cNvSpPr/>
          <p:nvPr/>
        </p:nvSpPr>
        <p:spPr>
          <a:xfrm>
            <a:off x="3029097" y="5566787"/>
            <a:ext cx="4044943" cy="3611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41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4. Record T-scores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10015C-78BD-6477-0E34-6FED60BF2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301151"/>
              </p:ext>
            </p:extLst>
          </p:nvPr>
        </p:nvGraphicFramePr>
        <p:xfrm>
          <a:off x="1595985" y="2111381"/>
          <a:ext cx="9000032" cy="3985931"/>
        </p:xfrm>
        <a:graphic>
          <a:graphicData uri="http://schemas.openxmlformats.org/drawingml/2006/table">
            <a:tbl>
              <a:tblPr firstRow="1" firstCol="1" bandRow="1"/>
              <a:tblGrid>
                <a:gridCol w="1718065">
                  <a:extLst>
                    <a:ext uri="{9D8B030D-6E8A-4147-A177-3AD203B41FA5}">
                      <a16:colId xmlns:a16="http://schemas.microsoft.com/office/drawing/2014/main" val="3924307638"/>
                    </a:ext>
                  </a:extLst>
                </a:gridCol>
                <a:gridCol w="1056628">
                  <a:extLst>
                    <a:ext uri="{9D8B030D-6E8A-4147-A177-3AD203B41FA5}">
                      <a16:colId xmlns:a16="http://schemas.microsoft.com/office/drawing/2014/main" val="2188951128"/>
                    </a:ext>
                  </a:extLst>
                </a:gridCol>
                <a:gridCol w="526361">
                  <a:extLst>
                    <a:ext uri="{9D8B030D-6E8A-4147-A177-3AD203B41FA5}">
                      <a16:colId xmlns:a16="http://schemas.microsoft.com/office/drawing/2014/main" val="1244218073"/>
                    </a:ext>
                  </a:extLst>
                </a:gridCol>
                <a:gridCol w="2192515">
                  <a:extLst>
                    <a:ext uri="{9D8B030D-6E8A-4147-A177-3AD203B41FA5}">
                      <a16:colId xmlns:a16="http://schemas.microsoft.com/office/drawing/2014/main" val="304558393"/>
                    </a:ext>
                  </a:extLst>
                </a:gridCol>
                <a:gridCol w="615669">
                  <a:extLst>
                    <a:ext uri="{9D8B030D-6E8A-4147-A177-3AD203B41FA5}">
                      <a16:colId xmlns:a16="http://schemas.microsoft.com/office/drawing/2014/main" val="2907729664"/>
                    </a:ext>
                  </a:extLst>
                </a:gridCol>
                <a:gridCol w="1387625">
                  <a:extLst>
                    <a:ext uri="{9D8B030D-6E8A-4147-A177-3AD203B41FA5}">
                      <a16:colId xmlns:a16="http://schemas.microsoft.com/office/drawing/2014/main" val="468625790"/>
                    </a:ext>
                  </a:extLst>
                </a:gridCol>
                <a:gridCol w="1503169">
                  <a:extLst>
                    <a:ext uri="{9D8B030D-6E8A-4147-A177-3AD203B41FA5}">
                      <a16:colId xmlns:a16="http://schemas.microsoft.com/office/drawing/2014/main" val="961962692"/>
                    </a:ext>
                  </a:extLst>
                </a:gridCol>
              </a:tblGrid>
              <a:tr h="76916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Raw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Age/Education Predicted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Residual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784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-45 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26924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70044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55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88394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617853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439645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644481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13866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95D8733-7734-9337-19F8-92C90D3A0625}"/>
              </a:ext>
            </a:extLst>
          </p:cNvPr>
          <p:cNvSpPr/>
          <p:nvPr/>
        </p:nvSpPr>
        <p:spPr>
          <a:xfrm>
            <a:off x="9324871" y="2920729"/>
            <a:ext cx="1024932" cy="2367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4F9BFA-8947-280D-DE7E-C0861BED5DA5}"/>
              </a:ext>
            </a:extLst>
          </p:cNvPr>
          <p:cNvGrpSpPr/>
          <p:nvPr/>
        </p:nvGrpSpPr>
        <p:grpSpPr>
          <a:xfrm>
            <a:off x="10128740" y="5699368"/>
            <a:ext cx="678263" cy="461665"/>
            <a:chOff x="10128740" y="5699368"/>
            <a:chExt cx="678263" cy="46166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4CC9AC-FC88-ACAC-DC0C-FA0471E1EDAA}"/>
                </a:ext>
              </a:extLst>
            </p:cNvPr>
            <p:cNvCxnSpPr>
              <a:cxnSpLocks/>
            </p:cNvCxnSpPr>
            <p:nvPr/>
          </p:nvCxnSpPr>
          <p:spPr>
            <a:xfrm>
              <a:off x="10128740" y="5930201"/>
              <a:ext cx="22106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B7B3B2-AA21-72E1-83DF-EABF8CDC264C}"/>
                </a:ext>
              </a:extLst>
            </p:cNvPr>
            <p:cNvSpPr txBox="1"/>
            <p:nvPr/>
          </p:nvSpPr>
          <p:spPr>
            <a:xfrm>
              <a:off x="10349803" y="5699368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315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Interference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D8733-7734-9337-19F8-92C90D3A0625}"/>
              </a:ext>
            </a:extLst>
          </p:cNvPr>
          <p:cNvSpPr/>
          <p:nvPr/>
        </p:nvSpPr>
        <p:spPr>
          <a:xfrm>
            <a:off x="3013668" y="3989116"/>
            <a:ext cx="1024932" cy="846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F3406F-9884-CF74-2160-42076347A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329126"/>
              </p:ext>
            </p:extLst>
          </p:nvPr>
        </p:nvGraphicFramePr>
        <p:xfrm>
          <a:off x="838200" y="3229937"/>
          <a:ext cx="10515600" cy="1605866"/>
        </p:xfrm>
        <a:graphic>
          <a:graphicData uri="http://schemas.openxmlformats.org/drawingml/2006/table">
            <a:tbl>
              <a:tblPr firstRow="1" firstCol="1" bandRow="1"/>
              <a:tblGrid>
                <a:gridCol w="2124151">
                  <a:extLst>
                    <a:ext uri="{9D8B030D-6E8A-4147-A177-3AD203B41FA5}">
                      <a16:colId xmlns:a16="http://schemas.microsoft.com/office/drawing/2014/main" val="3880839577"/>
                    </a:ext>
                  </a:extLst>
                </a:gridCol>
                <a:gridCol w="1289213">
                  <a:extLst>
                    <a:ext uri="{9D8B030D-6E8A-4147-A177-3AD203B41FA5}">
                      <a16:colId xmlns:a16="http://schemas.microsoft.com/office/drawing/2014/main" val="300262462"/>
                    </a:ext>
                  </a:extLst>
                </a:gridCol>
                <a:gridCol w="523677">
                  <a:extLst>
                    <a:ext uri="{9D8B030D-6E8A-4147-A177-3AD203B41FA5}">
                      <a16:colId xmlns:a16="http://schemas.microsoft.com/office/drawing/2014/main" val="1067385376"/>
                    </a:ext>
                  </a:extLst>
                </a:gridCol>
                <a:gridCol w="2054748">
                  <a:extLst>
                    <a:ext uri="{9D8B030D-6E8A-4147-A177-3AD203B41FA5}">
                      <a16:colId xmlns:a16="http://schemas.microsoft.com/office/drawing/2014/main" val="2844061914"/>
                    </a:ext>
                  </a:extLst>
                </a:gridCol>
                <a:gridCol w="637245">
                  <a:extLst>
                    <a:ext uri="{9D8B030D-6E8A-4147-A177-3AD203B41FA5}">
                      <a16:colId xmlns:a16="http://schemas.microsoft.com/office/drawing/2014/main" val="3917528189"/>
                    </a:ext>
                  </a:extLst>
                </a:gridCol>
                <a:gridCol w="2122048">
                  <a:extLst>
                    <a:ext uri="{9D8B030D-6E8A-4147-A177-3AD203B41FA5}">
                      <a16:colId xmlns:a16="http://schemas.microsoft.com/office/drawing/2014/main" val="1417902737"/>
                    </a:ext>
                  </a:extLst>
                </a:gridCol>
                <a:gridCol w="1764518">
                  <a:extLst>
                    <a:ext uri="{9D8B030D-6E8A-4147-A177-3AD203B41FA5}">
                      <a16:colId xmlns:a16="http://schemas.microsoft.com/office/drawing/2014/main" val="3437095536"/>
                    </a:ext>
                  </a:extLst>
                </a:gridCol>
              </a:tblGrid>
              <a:tr h="73292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Predicted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 Raw Score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5195"/>
                  </a:ext>
                </a:extLst>
              </a:tr>
              <a:tr h="4048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070015"/>
                  </a:ext>
                </a:extLst>
              </a:tr>
              <a:tr h="4048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III)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IV)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223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88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537F919-79F5-39D1-E000-73045613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en-US" dirty="0"/>
              <a:t>5. Predicted scores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01661C-7810-53E8-5F52-317FE457E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C7F6080-266E-E1D3-0AC7-C8E20AC41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776936"/>
            <a:ext cx="3943627" cy="82391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C92F6DA-94ED-1E0C-312B-486E6E1D5F3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380905623"/>
              </p:ext>
            </p:extLst>
          </p:nvPr>
        </p:nvGraphicFramePr>
        <p:xfrm>
          <a:off x="2884964" y="2626877"/>
          <a:ext cx="8519159" cy="1325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9159">
                  <a:extLst>
                    <a:ext uri="{9D8B030D-6E8A-4147-A177-3AD203B41FA5}">
                      <a16:colId xmlns:a16="http://schemas.microsoft.com/office/drawing/2014/main" val="1410812959"/>
                    </a:ext>
                  </a:extLst>
                </a:gridCol>
              </a:tblGrid>
              <a:tr h="13255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305017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0E4D8-3737-031D-EDCE-290B36A4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CC0B2-0CD1-B1AC-B4F3-66AB8A7A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00278-25FE-3031-71C8-A0A60B481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E136147A-B9DF-2A10-55CD-C25387BCD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415728"/>
              </p:ext>
            </p:extLst>
          </p:nvPr>
        </p:nvGraphicFramePr>
        <p:xfrm>
          <a:off x="2900204" y="4216400"/>
          <a:ext cx="8468836" cy="437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8836">
                  <a:extLst>
                    <a:ext uri="{9D8B030D-6E8A-4147-A177-3AD203B41FA5}">
                      <a16:colId xmlns:a16="http://schemas.microsoft.com/office/drawing/2014/main" val="4280433379"/>
                    </a:ext>
                  </a:extLst>
                </a:gridCol>
              </a:tblGrid>
              <a:tr h="4372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28680163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6C6B11CD-3A29-8AF1-045C-6AB540B6E3F8}"/>
              </a:ext>
            </a:extLst>
          </p:cNvPr>
          <p:cNvSpPr/>
          <p:nvPr/>
        </p:nvSpPr>
        <p:spPr>
          <a:xfrm>
            <a:off x="2904142" y="2708792"/>
            <a:ext cx="3265546" cy="3268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CDB11A-D770-3145-3BE0-98EE9243C962}"/>
              </a:ext>
            </a:extLst>
          </p:cNvPr>
          <p:cNvSpPr/>
          <p:nvPr/>
        </p:nvSpPr>
        <p:spPr>
          <a:xfrm>
            <a:off x="3008297" y="3594650"/>
            <a:ext cx="488529" cy="270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B30040-C2D8-182E-2035-DE3A37101FD2}"/>
              </a:ext>
            </a:extLst>
          </p:cNvPr>
          <p:cNvSpPr/>
          <p:nvPr/>
        </p:nvSpPr>
        <p:spPr>
          <a:xfrm>
            <a:off x="2914928" y="4252033"/>
            <a:ext cx="581898" cy="3696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BE708B-E4F5-0C72-E839-A7ABF85F0B16}"/>
              </a:ext>
            </a:extLst>
          </p:cNvPr>
          <p:cNvSpPr/>
          <p:nvPr/>
        </p:nvSpPr>
        <p:spPr>
          <a:xfrm>
            <a:off x="10771902" y="4271756"/>
            <a:ext cx="581898" cy="2904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2D188B-3339-3360-2656-DDFFCE42F258}"/>
              </a:ext>
            </a:extLst>
          </p:cNvPr>
          <p:cNvSpPr/>
          <p:nvPr/>
        </p:nvSpPr>
        <p:spPr>
          <a:xfrm>
            <a:off x="7127200" y="3216597"/>
            <a:ext cx="610031" cy="2955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64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2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5. Record predicted interference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D8733-7734-9337-19F8-92C90D3A0625}"/>
              </a:ext>
            </a:extLst>
          </p:cNvPr>
          <p:cNvSpPr/>
          <p:nvPr/>
        </p:nvSpPr>
        <p:spPr>
          <a:xfrm>
            <a:off x="5289277" y="3732288"/>
            <a:ext cx="1024932" cy="846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F3406F-9884-CF74-2160-42076347A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886136"/>
              </p:ext>
            </p:extLst>
          </p:nvPr>
        </p:nvGraphicFramePr>
        <p:xfrm>
          <a:off x="838200" y="2973109"/>
          <a:ext cx="10515600" cy="1605866"/>
        </p:xfrm>
        <a:graphic>
          <a:graphicData uri="http://schemas.openxmlformats.org/drawingml/2006/table">
            <a:tbl>
              <a:tblPr firstRow="1" firstCol="1" bandRow="1"/>
              <a:tblGrid>
                <a:gridCol w="2124151">
                  <a:extLst>
                    <a:ext uri="{9D8B030D-6E8A-4147-A177-3AD203B41FA5}">
                      <a16:colId xmlns:a16="http://schemas.microsoft.com/office/drawing/2014/main" val="3880839577"/>
                    </a:ext>
                  </a:extLst>
                </a:gridCol>
                <a:gridCol w="1289213">
                  <a:extLst>
                    <a:ext uri="{9D8B030D-6E8A-4147-A177-3AD203B41FA5}">
                      <a16:colId xmlns:a16="http://schemas.microsoft.com/office/drawing/2014/main" val="300262462"/>
                    </a:ext>
                  </a:extLst>
                </a:gridCol>
                <a:gridCol w="523677">
                  <a:extLst>
                    <a:ext uri="{9D8B030D-6E8A-4147-A177-3AD203B41FA5}">
                      <a16:colId xmlns:a16="http://schemas.microsoft.com/office/drawing/2014/main" val="1067385376"/>
                    </a:ext>
                  </a:extLst>
                </a:gridCol>
                <a:gridCol w="2054748">
                  <a:extLst>
                    <a:ext uri="{9D8B030D-6E8A-4147-A177-3AD203B41FA5}">
                      <a16:colId xmlns:a16="http://schemas.microsoft.com/office/drawing/2014/main" val="2844061914"/>
                    </a:ext>
                  </a:extLst>
                </a:gridCol>
                <a:gridCol w="637245">
                  <a:extLst>
                    <a:ext uri="{9D8B030D-6E8A-4147-A177-3AD203B41FA5}">
                      <a16:colId xmlns:a16="http://schemas.microsoft.com/office/drawing/2014/main" val="3917528189"/>
                    </a:ext>
                  </a:extLst>
                </a:gridCol>
                <a:gridCol w="2122048">
                  <a:extLst>
                    <a:ext uri="{9D8B030D-6E8A-4147-A177-3AD203B41FA5}">
                      <a16:colId xmlns:a16="http://schemas.microsoft.com/office/drawing/2014/main" val="1417902737"/>
                    </a:ext>
                  </a:extLst>
                </a:gridCol>
                <a:gridCol w="1764518">
                  <a:extLst>
                    <a:ext uri="{9D8B030D-6E8A-4147-A177-3AD203B41FA5}">
                      <a16:colId xmlns:a16="http://schemas.microsoft.com/office/drawing/2014/main" val="3437095536"/>
                    </a:ext>
                  </a:extLst>
                </a:gridCol>
              </a:tblGrid>
              <a:tr h="73292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Predicted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 Raw Score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5195"/>
                  </a:ext>
                </a:extLst>
              </a:tr>
              <a:tr h="4048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070015"/>
                  </a:ext>
                </a:extLst>
              </a:tr>
              <a:tr h="4048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III)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IV)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223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82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Predicted Interference- Previous Version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4F9BFA-8947-280D-DE7E-C0861BED5DA5}"/>
              </a:ext>
            </a:extLst>
          </p:cNvPr>
          <p:cNvGrpSpPr/>
          <p:nvPr/>
        </p:nvGrpSpPr>
        <p:grpSpPr>
          <a:xfrm>
            <a:off x="5975077" y="4194186"/>
            <a:ext cx="678263" cy="461665"/>
            <a:chOff x="10128740" y="5699368"/>
            <a:chExt cx="678263" cy="46166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4CC9AC-FC88-ACAC-DC0C-FA0471E1EDAA}"/>
                </a:ext>
              </a:extLst>
            </p:cNvPr>
            <p:cNvCxnSpPr>
              <a:cxnSpLocks/>
            </p:cNvCxnSpPr>
            <p:nvPr/>
          </p:nvCxnSpPr>
          <p:spPr>
            <a:xfrm>
              <a:off x="10128740" y="5930201"/>
              <a:ext cx="22106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B7B3B2-AA21-72E1-83DF-EABF8CDC264C}"/>
                </a:ext>
              </a:extLst>
            </p:cNvPr>
            <p:cNvSpPr txBox="1"/>
            <p:nvPr/>
          </p:nvSpPr>
          <p:spPr>
            <a:xfrm>
              <a:off x="10349803" y="5699368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F3406F-9884-CF74-2160-42076347A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251359"/>
              </p:ext>
            </p:extLst>
          </p:nvPr>
        </p:nvGraphicFramePr>
        <p:xfrm>
          <a:off x="838200" y="2981886"/>
          <a:ext cx="10515600" cy="1605866"/>
        </p:xfrm>
        <a:graphic>
          <a:graphicData uri="http://schemas.openxmlformats.org/drawingml/2006/table">
            <a:tbl>
              <a:tblPr firstRow="1" firstCol="1" bandRow="1"/>
              <a:tblGrid>
                <a:gridCol w="2124151">
                  <a:extLst>
                    <a:ext uri="{9D8B030D-6E8A-4147-A177-3AD203B41FA5}">
                      <a16:colId xmlns:a16="http://schemas.microsoft.com/office/drawing/2014/main" val="3880839577"/>
                    </a:ext>
                  </a:extLst>
                </a:gridCol>
                <a:gridCol w="1289213">
                  <a:extLst>
                    <a:ext uri="{9D8B030D-6E8A-4147-A177-3AD203B41FA5}">
                      <a16:colId xmlns:a16="http://schemas.microsoft.com/office/drawing/2014/main" val="300262462"/>
                    </a:ext>
                  </a:extLst>
                </a:gridCol>
                <a:gridCol w="523677">
                  <a:extLst>
                    <a:ext uri="{9D8B030D-6E8A-4147-A177-3AD203B41FA5}">
                      <a16:colId xmlns:a16="http://schemas.microsoft.com/office/drawing/2014/main" val="1067385376"/>
                    </a:ext>
                  </a:extLst>
                </a:gridCol>
                <a:gridCol w="2054748">
                  <a:extLst>
                    <a:ext uri="{9D8B030D-6E8A-4147-A177-3AD203B41FA5}">
                      <a16:colId xmlns:a16="http://schemas.microsoft.com/office/drawing/2014/main" val="2844061914"/>
                    </a:ext>
                  </a:extLst>
                </a:gridCol>
                <a:gridCol w="637245">
                  <a:extLst>
                    <a:ext uri="{9D8B030D-6E8A-4147-A177-3AD203B41FA5}">
                      <a16:colId xmlns:a16="http://schemas.microsoft.com/office/drawing/2014/main" val="3917528189"/>
                    </a:ext>
                  </a:extLst>
                </a:gridCol>
                <a:gridCol w="2122048">
                  <a:extLst>
                    <a:ext uri="{9D8B030D-6E8A-4147-A177-3AD203B41FA5}">
                      <a16:colId xmlns:a16="http://schemas.microsoft.com/office/drawing/2014/main" val="1417902737"/>
                    </a:ext>
                  </a:extLst>
                </a:gridCol>
                <a:gridCol w="1764518">
                  <a:extLst>
                    <a:ext uri="{9D8B030D-6E8A-4147-A177-3AD203B41FA5}">
                      <a16:colId xmlns:a16="http://schemas.microsoft.com/office/drawing/2014/main" val="3437095536"/>
                    </a:ext>
                  </a:extLst>
                </a:gridCol>
              </a:tblGrid>
              <a:tr h="73292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Predicted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 Raw Score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5195"/>
                  </a:ext>
                </a:extLst>
              </a:tr>
              <a:tr h="4048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070015"/>
                  </a:ext>
                </a:extLst>
              </a:tr>
              <a:tr h="4048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III)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IV)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223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592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6. Color-Word raw score – Predicted Interference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D8733-7734-9337-19F8-92C90D3A0625}"/>
              </a:ext>
            </a:extLst>
          </p:cNvPr>
          <p:cNvSpPr/>
          <p:nvPr/>
        </p:nvSpPr>
        <p:spPr>
          <a:xfrm>
            <a:off x="8022429" y="3592203"/>
            <a:ext cx="1024932" cy="846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F3406F-9884-CF74-2160-42076347A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049820"/>
              </p:ext>
            </p:extLst>
          </p:nvPr>
        </p:nvGraphicFramePr>
        <p:xfrm>
          <a:off x="838200" y="2848969"/>
          <a:ext cx="10515600" cy="1605866"/>
        </p:xfrm>
        <a:graphic>
          <a:graphicData uri="http://schemas.openxmlformats.org/drawingml/2006/table">
            <a:tbl>
              <a:tblPr firstRow="1" firstCol="1" bandRow="1"/>
              <a:tblGrid>
                <a:gridCol w="2124151">
                  <a:extLst>
                    <a:ext uri="{9D8B030D-6E8A-4147-A177-3AD203B41FA5}">
                      <a16:colId xmlns:a16="http://schemas.microsoft.com/office/drawing/2014/main" val="3880839577"/>
                    </a:ext>
                  </a:extLst>
                </a:gridCol>
                <a:gridCol w="1289213">
                  <a:extLst>
                    <a:ext uri="{9D8B030D-6E8A-4147-A177-3AD203B41FA5}">
                      <a16:colId xmlns:a16="http://schemas.microsoft.com/office/drawing/2014/main" val="300262462"/>
                    </a:ext>
                  </a:extLst>
                </a:gridCol>
                <a:gridCol w="523677">
                  <a:extLst>
                    <a:ext uri="{9D8B030D-6E8A-4147-A177-3AD203B41FA5}">
                      <a16:colId xmlns:a16="http://schemas.microsoft.com/office/drawing/2014/main" val="1067385376"/>
                    </a:ext>
                  </a:extLst>
                </a:gridCol>
                <a:gridCol w="2054748">
                  <a:extLst>
                    <a:ext uri="{9D8B030D-6E8A-4147-A177-3AD203B41FA5}">
                      <a16:colId xmlns:a16="http://schemas.microsoft.com/office/drawing/2014/main" val="2844061914"/>
                    </a:ext>
                  </a:extLst>
                </a:gridCol>
                <a:gridCol w="637245">
                  <a:extLst>
                    <a:ext uri="{9D8B030D-6E8A-4147-A177-3AD203B41FA5}">
                      <a16:colId xmlns:a16="http://schemas.microsoft.com/office/drawing/2014/main" val="3917528189"/>
                    </a:ext>
                  </a:extLst>
                </a:gridCol>
                <a:gridCol w="2122048">
                  <a:extLst>
                    <a:ext uri="{9D8B030D-6E8A-4147-A177-3AD203B41FA5}">
                      <a16:colId xmlns:a16="http://schemas.microsoft.com/office/drawing/2014/main" val="1417902737"/>
                    </a:ext>
                  </a:extLst>
                </a:gridCol>
                <a:gridCol w="1764518">
                  <a:extLst>
                    <a:ext uri="{9D8B030D-6E8A-4147-A177-3AD203B41FA5}">
                      <a16:colId xmlns:a16="http://schemas.microsoft.com/office/drawing/2014/main" val="3437095536"/>
                    </a:ext>
                  </a:extLst>
                </a:gridCol>
              </a:tblGrid>
              <a:tr h="73292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Predicted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 Raw Score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5195"/>
                  </a:ext>
                </a:extLst>
              </a:tr>
              <a:tr h="4048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070015"/>
                  </a:ext>
                </a:extLst>
              </a:tr>
              <a:tr h="4048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III)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IV)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223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75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537F919-79F5-39D1-E000-73045613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en-US" dirty="0"/>
              <a:t>7. Residual interference -&gt; T-score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01661C-7810-53E8-5F52-317FE457E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C92F6DA-94ED-1E0C-312B-486E6E1D5F3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24419426"/>
              </p:ext>
            </p:extLst>
          </p:nvPr>
        </p:nvGraphicFramePr>
        <p:xfrm>
          <a:off x="2884965" y="2626878"/>
          <a:ext cx="6088214" cy="1141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8214">
                  <a:extLst>
                    <a:ext uri="{9D8B030D-6E8A-4147-A177-3AD203B41FA5}">
                      <a16:colId xmlns:a16="http://schemas.microsoft.com/office/drawing/2014/main" val="1410812959"/>
                    </a:ext>
                  </a:extLst>
                </a:gridCol>
              </a:tblGrid>
              <a:tr h="11412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305017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0E4D8-3737-031D-EDCE-290B36A4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CC0B2-0CD1-B1AC-B4F3-66AB8A7A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00278-25FE-3031-71C8-A0A60B481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E136147A-B9DF-2A10-55CD-C25387BCD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647671"/>
              </p:ext>
            </p:extLst>
          </p:nvPr>
        </p:nvGraphicFramePr>
        <p:xfrm>
          <a:off x="2900204" y="4216400"/>
          <a:ext cx="608821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8214">
                  <a:extLst>
                    <a:ext uri="{9D8B030D-6E8A-4147-A177-3AD203B41FA5}">
                      <a16:colId xmlns:a16="http://schemas.microsoft.com/office/drawing/2014/main" val="4280433379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28680163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6C6B11CD-3A29-8AF1-045C-6AB540B6E3F8}"/>
              </a:ext>
            </a:extLst>
          </p:cNvPr>
          <p:cNvSpPr/>
          <p:nvPr/>
        </p:nvSpPr>
        <p:spPr>
          <a:xfrm>
            <a:off x="2904142" y="2666008"/>
            <a:ext cx="4742654" cy="3694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CDB11A-D770-3145-3BE0-98EE9243C962}"/>
              </a:ext>
            </a:extLst>
          </p:cNvPr>
          <p:cNvSpPr/>
          <p:nvPr/>
        </p:nvSpPr>
        <p:spPr>
          <a:xfrm>
            <a:off x="2961612" y="3094204"/>
            <a:ext cx="1268744" cy="3347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B30040-C2D8-182E-2035-DE3A37101FD2}"/>
              </a:ext>
            </a:extLst>
          </p:cNvPr>
          <p:cNvSpPr/>
          <p:nvPr/>
        </p:nvSpPr>
        <p:spPr>
          <a:xfrm>
            <a:off x="3747650" y="3427889"/>
            <a:ext cx="1281901" cy="2838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BE708B-E4F5-0C72-E839-A7ABF85F0B16}"/>
              </a:ext>
            </a:extLst>
          </p:cNvPr>
          <p:cNvSpPr/>
          <p:nvPr/>
        </p:nvSpPr>
        <p:spPr>
          <a:xfrm>
            <a:off x="7119223" y="4254039"/>
            <a:ext cx="628055" cy="3281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2D188B-3339-3360-2656-DDFFCE42F258}"/>
              </a:ext>
            </a:extLst>
          </p:cNvPr>
          <p:cNvSpPr/>
          <p:nvPr/>
        </p:nvSpPr>
        <p:spPr>
          <a:xfrm>
            <a:off x="7034007" y="3446886"/>
            <a:ext cx="874046" cy="2648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6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2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7. Record Interference t-score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D8733-7734-9337-19F8-92C90D3A0625}"/>
              </a:ext>
            </a:extLst>
          </p:cNvPr>
          <p:cNvSpPr/>
          <p:nvPr/>
        </p:nvSpPr>
        <p:spPr>
          <a:xfrm>
            <a:off x="9916048" y="3445484"/>
            <a:ext cx="1066800" cy="846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F3406F-9884-CF74-2160-42076347A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67217"/>
              </p:ext>
            </p:extLst>
          </p:nvPr>
        </p:nvGraphicFramePr>
        <p:xfrm>
          <a:off x="838200" y="2698835"/>
          <a:ext cx="10515600" cy="1605866"/>
        </p:xfrm>
        <a:graphic>
          <a:graphicData uri="http://schemas.openxmlformats.org/drawingml/2006/table">
            <a:tbl>
              <a:tblPr firstRow="1" firstCol="1" bandRow="1"/>
              <a:tblGrid>
                <a:gridCol w="2124151">
                  <a:extLst>
                    <a:ext uri="{9D8B030D-6E8A-4147-A177-3AD203B41FA5}">
                      <a16:colId xmlns:a16="http://schemas.microsoft.com/office/drawing/2014/main" val="3880839577"/>
                    </a:ext>
                  </a:extLst>
                </a:gridCol>
                <a:gridCol w="1289213">
                  <a:extLst>
                    <a:ext uri="{9D8B030D-6E8A-4147-A177-3AD203B41FA5}">
                      <a16:colId xmlns:a16="http://schemas.microsoft.com/office/drawing/2014/main" val="300262462"/>
                    </a:ext>
                  </a:extLst>
                </a:gridCol>
                <a:gridCol w="523677">
                  <a:extLst>
                    <a:ext uri="{9D8B030D-6E8A-4147-A177-3AD203B41FA5}">
                      <a16:colId xmlns:a16="http://schemas.microsoft.com/office/drawing/2014/main" val="1067385376"/>
                    </a:ext>
                  </a:extLst>
                </a:gridCol>
                <a:gridCol w="2054748">
                  <a:extLst>
                    <a:ext uri="{9D8B030D-6E8A-4147-A177-3AD203B41FA5}">
                      <a16:colId xmlns:a16="http://schemas.microsoft.com/office/drawing/2014/main" val="2844061914"/>
                    </a:ext>
                  </a:extLst>
                </a:gridCol>
                <a:gridCol w="637245">
                  <a:extLst>
                    <a:ext uri="{9D8B030D-6E8A-4147-A177-3AD203B41FA5}">
                      <a16:colId xmlns:a16="http://schemas.microsoft.com/office/drawing/2014/main" val="3917528189"/>
                    </a:ext>
                  </a:extLst>
                </a:gridCol>
                <a:gridCol w="2122048">
                  <a:extLst>
                    <a:ext uri="{9D8B030D-6E8A-4147-A177-3AD203B41FA5}">
                      <a16:colId xmlns:a16="http://schemas.microsoft.com/office/drawing/2014/main" val="1417902737"/>
                    </a:ext>
                  </a:extLst>
                </a:gridCol>
                <a:gridCol w="1764518">
                  <a:extLst>
                    <a:ext uri="{9D8B030D-6E8A-4147-A177-3AD203B41FA5}">
                      <a16:colId xmlns:a16="http://schemas.microsoft.com/office/drawing/2014/main" val="3437095536"/>
                    </a:ext>
                  </a:extLst>
                </a:gridCol>
              </a:tblGrid>
              <a:tr h="73292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Predicted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 Raw Score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5195"/>
                  </a:ext>
                </a:extLst>
              </a:tr>
              <a:tr h="4048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070015"/>
                  </a:ext>
                </a:extLst>
              </a:tr>
              <a:tr h="4048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III)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IV)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223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42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Interference t-score- Previous Version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4F9BFA-8947-280D-DE7E-C0861BED5DA5}"/>
              </a:ext>
            </a:extLst>
          </p:cNvPr>
          <p:cNvGrpSpPr/>
          <p:nvPr/>
        </p:nvGrpSpPr>
        <p:grpSpPr>
          <a:xfrm>
            <a:off x="6005565" y="4018619"/>
            <a:ext cx="678263" cy="461665"/>
            <a:chOff x="10128740" y="5699368"/>
            <a:chExt cx="678263" cy="46166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4CC9AC-FC88-ACAC-DC0C-FA0471E1EDAA}"/>
                </a:ext>
              </a:extLst>
            </p:cNvPr>
            <p:cNvCxnSpPr>
              <a:cxnSpLocks/>
            </p:cNvCxnSpPr>
            <p:nvPr/>
          </p:nvCxnSpPr>
          <p:spPr>
            <a:xfrm>
              <a:off x="10128740" y="5930201"/>
              <a:ext cx="22106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B7B3B2-AA21-72E1-83DF-EABF8CDC264C}"/>
                </a:ext>
              </a:extLst>
            </p:cNvPr>
            <p:cNvSpPr txBox="1"/>
            <p:nvPr/>
          </p:nvSpPr>
          <p:spPr>
            <a:xfrm>
              <a:off x="10349803" y="5699368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F3406F-9884-CF74-2160-42076347A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426790"/>
              </p:ext>
            </p:extLst>
          </p:nvPr>
        </p:nvGraphicFramePr>
        <p:xfrm>
          <a:off x="838200" y="2819152"/>
          <a:ext cx="10515600" cy="1605866"/>
        </p:xfrm>
        <a:graphic>
          <a:graphicData uri="http://schemas.openxmlformats.org/drawingml/2006/table">
            <a:tbl>
              <a:tblPr firstRow="1" firstCol="1" bandRow="1"/>
              <a:tblGrid>
                <a:gridCol w="2124151">
                  <a:extLst>
                    <a:ext uri="{9D8B030D-6E8A-4147-A177-3AD203B41FA5}">
                      <a16:colId xmlns:a16="http://schemas.microsoft.com/office/drawing/2014/main" val="3880839577"/>
                    </a:ext>
                  </a:extLst>
                </a:gridCol>
                <a:gridCol w="1289213">
                  <a:extLst>
                    <a:ext uri="{9D8B030D-6E8A-4147-A177-3AD203B41FA5}">
                      <a16:colId xmlns:a16="http://schemas.microsoft.com/office/drawing/2014/main" val="300262462"/>
                    </a:ext>
                  </a:extLst>
                </a:gridCol>
                <a:gridCol w="523677">
                  <a:extLst>
                    <a:ext uri="{9D8B030D-6E8A-4147-A177-3AD203B41FA5}">
                      <a16:colId xmlns:a16="http://schemas.microsoft.com/office/drawing/2014/main" val="1067385376"/>
                    </a:ext>
                  </a:extLst>
                </a:gridCol>
                <a:gridCol w="2054748">
                  <a:extLst>
                    <a:ext uri="{9D8B030D-6E8A-4147-A177-3AD203B41FA5}">
                      <a16:colId xmlns:a16="http://schemas.microsoft.com/office/drawing/2014/main" val="2844061914"/>
                    </a:ext>
                  </a:extLst>
                </a:gridCol>
                <a:gridCol w="637245">
                  <a:extLst>
                    <a:ext uri="{9D8B030D-6E8A-4147-A177-3AD203B41FA5}">
                      <a16:colId xmlns:a16="http://schemas.microsoft.com/office/drawing/2014/main" val="3917528189"/>
                    </a:ext>
                  </a:extLst>
                </a:gridCol>
                <a:gridCol w="2122048">
                  <a:extLst>
                    <a:ext uri="{9D8B030D-6E8A-4147-A177-3AD203B41FA5}">
                      <a16:colId xmlns:a16="http://schemas.microsoft.com/office/drawing/2014/main" val="1417902737"/>
                    </a:ext>
                  </a:extLst>
                </a:gridCol>
                <a:gridCol w="1764518">
                  <a:extLst>
                    <a:ext uri="{9D8B030D-6E8A-4147-A177-3AD203B41FA5}">
                      <a16:colId xmlns:a16="http://schemas.microsoft.com/office/drawing/2014/main" val="3437095536"/>
                    </a:ext>
                  </a:extLst>
                </a:gridCol>
              </a:tblGrid>
              <a:tr h="73292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Predicted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 Raw Score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5195"/>
                  </a:ext>
                </a:extLst>
              </a:tr>
              <a:tr h="4048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070015"/>
                  </a:ext>
                </a:extLst>
              </a:tr>
              <a:tr h="40489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III)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IV)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223942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070431D4-8B21-79F3-E5B1-456ADD2368DE}"/>
              </a:ext>
            </a:extLst>
          </p:cNvPr>
          <p:cNvGrpSpPr/>
          <p:nvPr/>
        </p:nvGrpSpPr>
        <p:grpSpPr>
          <a:xfrm>
            <a:off x="10675537" y="4018619"/>
            <a:ext cx="678263" cy="461665"/>
            <a:chOff x="10128740" y="5699368"/>
            <a:chExt cx="678263" cy="46166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9EDF05-0395-2B02-3F38-EB337D06B73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8740" y="5930201"/>
              <a:ext cx="22106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52B6B7-72BC-3AFC-48D7-B403497D16A7}"/>
                </a:ext>
              </a:extLst>
            </p:cNvPr>
            <p:cNvSpPr txBox="1"/>
            <p:nvPr/>
          </p:nvSpPr>
          <p:spPr>
            <a:xfrm>
              <a:off x="10349803" y="5699368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54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creen Recording 8">
            <a:hlinkClick r:id="" action="ppaction://media"/>
            <a:extLst>
              <a:ext uri="{FF2B5EF4-FFF2-40B4-BE49-F238E27FC236}">
                <a16:creationId xmlns:a16="http://schemas.microsoft.com/office/drawing/2014/main" id="{FC4315DD-DF59-8A39-0087-E6A80C3663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6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15"/>
    </mc:Choice>
    <mc:Fallback>
      <p:transition spd="slow" advTm="2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E175-9D8F-A67E-1240-55574394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Completed Score table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34BD-B051-4FFD-0001-1981F86B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F07E0-1587-D739-68E5-518AF66C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DD2BB-5F7A-FAFE-CD6A-8B7D0791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F3406F-9884-CF74-2160-42076347A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515202"/>
              </p:ext>
            </p:extLst>
          </p:nvPr>
        </p:nvGraphicFramePr>
        <p:xfrm>
          <a:off x="928635" y="4887567"/>
          <a:ext cx="10515600" cy="1468783"/>
        </p:xfrm>
        <a:graphic>
          <a:graphicData uri="http://schemas.openxmlformats.org/drawingml/2006/table">
            <a:tbl>
              <a:tblPr firstRow="1" firstCol="1" bandRow="1"/>
              <a:tblGrid>
                <a:gridCol w="2124151">
                  <a:extLst>
                    <a:ext uri="{9D8B030D-6E8A-4147-A177-3AD203B41FA5}">
                      <a16:colId xmlns:a16="http://schemas.microsoft.com/office/drawing/2014/main" val="3880839577"/>
                    </a:ext>
                  </a:extLst>
                </a:gridCol>
                <a:gridCol w="1289213">
                  <a:extLst>
                    <a:ext uri="{9D8B030D-6E8A-4147-A177-3AD203B41FA5}">
                      <a16:colId xmlns:a16="http://schemas.microsoft.com/office/drawing/2014/main" val="300262462"/>
                    </a:ext>
                  </a:extLst>
                </a:gridCol>
                <a:gridCol w="523677">
                  <a:extLst>
                    <a:ext uri="{9D8B030D-6E8A-4147-A177-3AD203B41FA5}">
                      <a16:colId xmlns:a16="http://schemas.microsoft.com/office/drawing/2014/main" val="1067385376"/>
                    </a:ext>
                  </a:extLst>
                </a:gridCol>
                <a:gridCol w="2054748">
                  <a:extLst>
                    <a:ext uri="{9D8B030D-6E8A-4147-A177-3AD203B41FA5}">
                      <a16:colId xmlns:a16="http://schemas.microsoft.com/office/drawing/2014/main" val="2844061914"/>
                    </a:ext>
                  </a:extLst>
                </a:gridCol>
                <a:gridCol w="637245">
                  <a:extLst>
                    <a:ext uri="{9D8B030D-6E8A-4147-A177-3AD203B41FA5}">
                      <a16:colId xmlns:a16="http://schemas.microsoft.com/office/drawing/2014/main" val="3917528189"/>
                    </a:ext>
                  </a:extLst>
                </a:gridCol>
                <a:gridCol w="2122048">
                  <a:extLst>
                    <a:ext uri="{9D8B030D-6E8A-4147-A177-3AD203B41FA5}">
                      <a16:colId xmlns:a16="http://schemas.microsoft.com/office/drawing/2014/main" val="1417902737"/>
                    </a:ext>
                  </a:extLst>
                </a:gridCol>
                <a:gridCol w="1764518">
                  <a:extLst>
                    <a:ext uri="{9D8B030D-6E8A-4147-A177-3AD203B41FA5}">
                      <a16:colId xmlns:a16="http://schemas.microsoft.com/office/drawing/2014/main" val="3437095536"/>
                    </a:ext>
                  </a:extLst>
                </a:gridCol>
              </a:tblGrid>
              <a:tr h="549732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Predicted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 Raw Score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2000" baseline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5195"/>
                  </a:ext>
                </a:extLst>
              </a:tr>
              <a:tr h="388723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8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070015"/>
                  </a:ext>
                </a:extLst>
              </a:tr>
              <a:tr h="28140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III)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baseline="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IV) </a:t>
                      </a:r>
                      <a:endParaRPr lang="en-US" sz="2000" baseline="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92" marR="114992" marT="15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22394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366CBD-023F-3D09-CC03-BDDC414AE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121988"/>
              </p:ext>
            </p:extLst>
          </p:nvPr>
        </p:nvGraphicFramePr>
        <p:xfrm>
          <a:off x="955401" y="1100959"/>
          <a:ext cx="10462067" cy="3786608"/>
        </p:xfrm>
        <a:graphic>
          <a:graphicData uri="http://schemas.openxmlformats.org/drawingml/2006/table">
            <a:tbl>
              <a:tblPr firstRow="1" firstCol="1" bandRow="1"/>
              <a:tblGrid>
                <a:gridCol w="1997161">
                  <a:extLst>
                    <a:ext uri="{9D8B030D-6E8A-4147-A177-3AD203B41FA5}">
                      <a16:colId xmlns:a16="http://schemas.microsoft.com/office/drawing/2014/main" val="3924307638"/>
                    </a:ext>
                  </a:extLst>
                </a:gridCol>
                <a:gridCol w="1228275">
                  <a:extLst>
                    <a:ext uri="{9D8B030D-6E8A-4147-A177-3AD203B41FA5}">
                      <a16:colId xmlns:a16="http://schemas.microsoft.com/office/drawing/2014/main" val="2188951128"/>
                    </a:ext>
                  </a:extLst>
                </a:gridCol>
                <a:gridCol w="611867">
                  <a:extLst>
                    <a:ext uri="{9D8B030D-6E8A-4147-A177-3AD203B41FA5}">
                      <a16:colId xmlns:a16="http://schemas.microsoft.com/office/drawing/2014/main" val="1244218073"/>
                    </a:ext>
                  </a:extLst>
                </a:gridCol>
                <a:gridCol w="2548684">
                  <a:extLst>
                    <a:ext uri="{9D8B030D-6E8A-4147-A177-3AD203B41FA5}">
                      <a16:colId xmlns:a16="http://schemas.microsoft.com/office/drawing/2014/main" val="304558393"/>
                    </a:ext>
                  </a:extLst>
                </a:gridCol>
                <a:gridCol w="715683">
                  <a:extLst>
                    <a:ext uri="{9D8B030D-6E8A-4147-A177-3AD203B41FA5}">
                      <a16:colId xmlns:a16="http://schemas.microsoft.com/office/drawing/2014/main" val="2907729664"/>
                    </a:ext>
                  </a:extLst>
                </a:gridCol>
                <a:gridCol w="1613042">
                  <a:extLst>
                    <a:ext uri="{9D8B030D-6E8A-4147-A177-3AD203B41FA5}">
                      <a16:colId xmlns:a16="http://schemas.microsoft.com/office/drawing/2014/main" val="468625790"/>
                    </a:ext>
                  </a:extLst>
                </a:gridCol>
                <a:gridCol w="1747355">
                  <a:extLst>
                    <a:ext uri="{9D8B030D-6E8A-4147-A177-3AD203B41FA5}">
                      <a16:colId xmlns:a16="http://schemas.microsoft.com/office/drawing/2014/main" val="961962692"/>
                    </a:ext>
                  </a:extLst>
                </a:gridCol>
              </a:tblGrid>
              <a:tr h="55900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Raw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Age/Education Predicted 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Residual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7841"/>
                  </a:ext>
                </a:extLst>
              </a:tr>
              <a:tr h="377086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-45 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269249"/>
                  </a:ext>
                </a:extLst>
              </a:tr>
              <a:tr h="377086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700449"/>
                  </a:ext>
                </a:extLst>
              </a:tr>
              <a:tr h="377086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55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883941"/>
                  </a:ext>
                </a:extLst>
              </a:tr>
              <a:tr h="377086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617853"/>
                  </a:ext>
                </a:extLst>
              </a:tr>
              <a:tr h="377086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effectLst/>
                        <a:latin typeface="Bradley Hand ITC" panose="03070402050302030203" pitchFamily="66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439645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644481"/>
                  </a:ext>
                </a:extLst>
              </a:tr>
              <a:tr h="28617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(Table II)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566" marR="120566" marT="1674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138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838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5F11-B7B9-4B80-8C6A-A8A7A7190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2075" y="107554"/>
            <a:ext cx="4179570" cy="868492"/>
          </a:xfrm>
        </p:spPr>
        <p:txBody>
          <a:bodyPr/>
          <a:lstStyle/>
          <a:p>
            <a:r>
              <a:rPr lang="en-US" dirty="0"/>
              <a:t>Plot t-scores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6A994-F4D4-499B-C9DE-CB289E9AB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037" y="1306286"/>
            <a:ext cx="7383963" cy="55517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151152-0633-F5A0-93BE-5C320896F63B}"/>
              </a:ext>
            </a:extLst>
          </p:cNvPr>
          <p:cNvSpPr/>
          <p:nvPr/>
        </p:nvSpPr>
        <p:spPr>
          <a:xfrm>
            <a:off x="5556738" y="5054321"/>
            <a:ext cx="1585337" cy="49739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0593CC-9F93-E5AF-DCF6-1BC199B7B1B4}"/>
              </a:ext>
            </a:extLst>
          </p:cNvPr>
          <p:cNvSpPr/>
          <p:nvPr/>
        </p:nvSpPr>
        <p:spPr>
          <a:xfrm>
            <a:off x="7142075" y="3748036"/>
            <a:ext cx="1670329" cy="18036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94F6E4-3528-D767-356B-ED1193769167}"/>
              </a:ext>
            </a:extLst>
          </p:cNvPr>
          <p:cNvSpPr/>
          <p:nvPr/>
        </p:nvSpPr>
        <p:spPr>
          <a:xfrm>
            <a:off x="8812404" y="3109964"/>
            <a:ext cx="1585337" cy="24417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80D396-BAD3-CDEC-7752-2F35C41FAF3C}"/>
              </a:ext>
            </a:extLst>
          </p:cNvPr>
          <p:cNvSpPr/>
          <p:nvPr/>
        </p:nvSpPr>
        <p:spPr>
          <a:xfrm>
            <a:off x="10397741" y="2401556"/>
            <a:ext cx="1670329" cy="315015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2CD4-732A-43E4-BCB9-CBA2055E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724" y="0"/>
            <a:ext cx="6696075" cy="1909763"/>
          </a:xfrm>
        </p:spPr>
        <p:txBody>
          <a:bodyPr/>
          <a:lstStyle/>
          <a:p>
            <a:r>
              <a:rPr lang="en-US" dirty="0"/>
              <a:t>Summary (p.12 Manual)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D0450-A909-4CD9-8912-96A19ACEB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8837" y="1737249"/>
            <a:ext cx="6253163" cy="1333373"/>
          </a:xfrm>
        </p:spPr>
        <p:txBody>
          <a:bodyPr anchor="t">
            <a:normAutofit/>
          </a:bodyPr>
          <a:lstStyle/>
          <a:p>
            <a:r>
              <a:rPr lang="en-US" u="sng" dirty="0"/>
              <a:t>Word, Color, Color-Word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Obtain age/education &amp; raw scores during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predicted scores from manual by age/education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3D834-F1E2-4848-8093-D412A7B081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A49C-96F4-440D-B89E-A0AE94F7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/>
          <a:p>
            <a:r>
              <a:rPr lang="en-US" dirty="0"/>
              <a:t>STROOP SCORING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9FA3-9AE3-4689-A469-B7D2DFCCC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14E9CE-AB3A-A306-2CDF-A6566865D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877673"/>
              </p:ext>
            </p:extLst>
          </p:nvPr>
        </p:nvGraphicFramePr>
        <p:xfrm>
          <a:off x="1587" y="1813578"/>
          <a:ext cx="5937250" cy="1333373"/>
        </p:xfrm>
        <a:graphic>
          <a:graphicData uri="http://schemas.openxmlformats.org/drawingml/2006/table">
            <a:tbl>
              <a:tblPr firstRow="1" firstCol="1" bandRow="1"/>
              <a:tblGrid>
                <a:gridCol w="848360">
                  <a:extLst>
                    <a:ext uri="{9D8B030D-6E8A-4147-A177-3AD203B41FA5}">
                      <a16:colId xmlns:a16="http://schemas.microsoft.com/office/drawing/2014/main" val="3498280105"/>
                    </a:ext>
                  </a:extLst>
                </a:gridCol>
                <a:gridCol w="847090">
                  <a:extLst>
                    <a:ext uri="{9D8B030D-6E8A-4147-A177-3AD203B41FA5}">
                      <a16:colId xmlns:a16="http://schemas.microsoft.com/office/drawing/2014/main" val="1159101402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3182276338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1130254255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50235194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2683885864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16992177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Raw Score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Predicted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968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Score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770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 Words read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 Colors read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562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Calculation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 read in 45 sec.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HelveticaLTPro-Condensed"/>
                          <a:cs typeface="HelveticaLTPro-Condensed"/>
                        </a:rPr>
                        <a:t>Consult appropriate education table and age row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50388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A6D54DBE-3B26-2117-1464-7DBF2E7A8E8D}"/>
              </a:ext>
            </a:extLst>
          </p:cNvPr>
          <p:cNvSpPr/>
          <p:nvPr/>
        </p:nvSpPr>
        <p:spPr>
          <a:xfrm>
            <a:off x="838201" y="1827461"/>
            <a:ext cx="2578239" cy="13333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035754-40D3-B564-A325-8E8CA85A4766}"/>
              </a:ext>
            </a:extLst>
          </p:cNvPr>
          <p:cNvSpPr/>
          <p:nvPr/>
        </p:nvSpPr>
        <p:spPr>
          <a:xfrm>
            <a:off x="3411572" y="1820519"/>
            <a:ext cx="2530404" cy="13333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E23CDD8-A55E-3F8C-121A-80F9773C4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599423"/>
              </p:ext>
            </p:extLst>
          </p:nvPr>
        </p:nvGraphicFramePr>
        <p:xfrm>
          <a:off x="0" y="3277700"/>
          <a:ext cx="5596931" cy="2694178"/>
        </p:xfrm>
        <a:graphic>
          <a:graphicData uri="http://schemas.openxmlformats.org/drawingml/2006/table">
            <a:tbl>
              <a:tblPr firstRow="1" firstCol="1" bandRow="1"/>
              <a:tblGrid>
                <a:gridCol w="932706">
                  <a:extLst>
                    <a:ext uri="{9D8B030D-6E8A-4147-A177-3AD203B41FA5}">
                      <a16:colId xmlns:a16="http://schemas.microsoft.com/office/drawing/2014/main" val="2576038903"/>
                    </a:ext>
                  </a:extLst>
                </a:gridCol>
                <a:gridCol w="923630">
                  <a:extLst>
                    <a:ext uri="{9D8B030D-6E8A-4147-A177-3AD203B41FA5}">
                      <a16:colId xmlns:a16="http://schemas.microsoft.com/office/drawing/2014/main" val="355211004"/>
                    </a:ext>
                  </a:extLst>
                </a:gridCol>
                <a:gridCol w="925724">
                  <a:extLst>
                    <a:ext uri="{9D8B030D-6E8A-4147-A177-3AD203B41FA5}">
                      <a16:colId xmlns:a16="http://schemas.microsoft.com/office/drawing/2014/main" val="1298997256"/>
                    </a:ext>
                  </a:extLst>
                </a:gridCol>
                <a:gridCol w="925724">
                  <a:extLst>
                    <a:ext uri="{9D8B030D-6E8A-4147-A177-3AD203B41FA5}">
                      <a16:colId xmlns:a16="http://schemas.microsoft.com/office/drawing/2014/main" val="796282196"/>
                    </a:ext>
                  </a:extLst>
                </a:gridCol>
                <a:gridCol w="904780">
                  <a:extLst>
                    <a:ext uri="{9D8B030D-6E8A-4147-A177-3AD203B41FA5}">
                      <a16:colId xmlns:a16="http://schemas.microsoft.com/office/drawing/2014/main" val="3364646249"/>
                    </a:ext>
                  </a:extLst>
                </a:gridCol>
                <a:gridCol w="984367">
                  <a:extLst>
                    <a:ext uri="{9D8B030D-6E8A-4147-A177-3AD203B41FA5}">
                      <a16:colId xmlns:a16="http://schemas.microsoft.com/office/drawing/2014/main" val="7548402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Residual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412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Score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Predicted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938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Raw – Predicted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III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badi" panose="020B0604020104020204" pitchFamily="34" charset="0"/>
                          <a:ea typeface="HelveticaLTPro-Condensed"/>
                          <a:cs typeface="HelveticaLTPro-Condensed"/>
                        </a:rPr>
                        <a:t>Consult appropriate education table and age row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806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Calculation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Word Raw – Word Predicted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 Raw – Color Predicted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 Raw – Color-Word Predicted</a:t>
                      </a:r>
                      <a:endParaRPr lang="en-US" sz="12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Intersection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Word and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 Raw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Score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Color-Word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Raw –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Predicted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Interference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181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T-score source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II</a:t>
                      </a:r>
                      <a:endParaRPr lang="en-US" sz="12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IV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721058"/>
                  </a:ext>
                </a:extLst>
              </a:tr>
            </a:tbl>
          </a:graphicData>
        </a:graphic>
      </p:graphicFrame>
      <p:sp>
        <p:nvSpPr>
          <p:cNvPr id="13" name="Subtitle 2">
            <a:extLst>
              <a:ext uri="{FF2B5EF4-FFF2-40B4-BE49-F238E27FC236}">
                <a16:creationId xmlns:a16="http://schemas.microsoft.com/office/drawing/2014/main" id="{233078CA-5737-EE6C-7031-B085FA9E8D7C}"/>
              </a:ext>
            </a:extLst>
          </p:cNvPr>
          <p:cNvSpPr txBox="1">
            <a:spLocks/>
          </p:cNvSpPr>
          <p:nvPr/>
        </p:nvSpPr>
        <p:spPr>
          <a:xfrm>
            <a:off x="5938836" y="3338477"/>
            <a:ext cx="6253163" cy="1773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Raw scores – predicted = residuals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Convert residuals to T-scores</a:t>
            </a:r>
          </a:p>
          <a:p>
            <a:r>
              <a:rPr lang="en-US" u="sng" dirty="0"/>
              <a:t>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predicted Interference by Word and Color raw score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Convert Interference residual to T-score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7A018-4FBF-70D9-A1BA-335BA1275EB8}"/>
              </a:ext>
            </a:extLst>
          </p:cNvPr>
          <p:cNvSpPr/>
          <p:nvPr/>
        </p:nvSpPr>
        <p:spPr>
          <a:xfrm>
            <a:off x="881168" y="3252599"/>
            <a:ext cx="2826674" cy="23041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19310E-CBD3-F344-EFCE-FCB371E51B1E}"/>
              </a:ext>
            </a:extLst>
          </p:cNvPr>
          <p:cNvSpPr/>
          <p:nvPr/>
        </p:nvSpPr>
        <p:spPr>
          <a:xfrm>
            <a:off x="881167" y="5606948"/>
            <a:ext cx="2826673" cy="3649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15F55-1055-4AB9-FC60-873E2960D941}"/>
              </a:ext>
            </a:extLst>
          </p:cNvPr>
          <p:cNvSpPr/>
          <p:nvPr/>
        </p:nvSpPr>
        <p:spPr>
          <a:xfrm>
            <a:off x="3707839" y="3444835"/>
            <a:ext cx="881167" cy="2162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26B0DE-F3C9-3372-5809-71A323FF2847}"/>
              </a:ext>
            </a:extLst>
          </p:cNvPr>
          <p:cNvSpPr/>
          <p:nvPr/>
        </p:nvSpPr>
        <p:spPr>
          <a:xfrm>
            <a:off x="4631868" y="3444835"/>
            <a:ext cx="965063" cy="2162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37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1EDE-5423-435C-B149-87AB1BC22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615736"/>
            <a:ext cx="4179570" cy="152473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4C29E-DF30-4DC6-AB95-2016F9A70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464818" cy="1371997"/>
          </a:xfrm>
        </p:spPr>
        <p:txBody>
          <a:bodyPr>
            <a:normAutofit/>
          </a:bodyPr>
          <a:lstStyle/>
          <a:p>
            <a:r>
              <a:rPr lang="en-US" dirty="0" err="1"/>
              <a:t>Stoelting</a:t>
            </a:r>
            <a:r>
              <a:rPr lang="en-US" dirty="0"/>
              <a:t>- Psychology</a:t>
            </a:r>
          </a:p>
          <a:p>
            <a:r>
              <a:rPr lang="en-US" dirty="0"/>
              <a:t>P 630-860-9700  | StoeltingCo.com</a:t>
            </a:r>
          </a:p>
          <a:p>
            <a:r>
              <a:rPr lang="en-US" dirty="0"/>
              <a:t>620 Wheat Lane  |  Wood Dale, IL, USA  60191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C7382-18E7-4821-8C61-461D6BBE0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0FA1B-5022-47AB-A0AE-8F5C5797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/>
          <a:p>
            <a:r>
              <a:rPr lang="en-US" dirty="0"/>
              <a:t>STROOP SCORING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27D99-645F-4FCF-9573-FDFE2A34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8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2D15-4D68-4BF7-9421-032AE6C88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319964"/>
            <a:ext cx="8421688" cy="1325563"/>
          </a:xfrm>
        </p:spPr>
        <p:txBody>
          <a:bodyPr/>
          <a:lstStyle/>
          <a:p>
            <a:r>
              <a:rPr lang="en-US" dirty="0"/>
              <a:t>VERSIONS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88ADF35-7762-4E85-BE67-27FDB5522B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/>
          <a:stretch/>
        </p:blipFill>
        <p:spPr>
          <a:xfrm>
            <a:off x="1549324" y="2082857"/>
            <a:ext cx="1845511" cy="172597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CC184-1096-457B-AB72-BD49E6E54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9936" y="1525307"/>
            <a:ext cx="2743200" cy="343061"/>
          </a:xfrm>
        </p:spPr>
        <p:txBody>
          <a:bodyPr/>
          <a:lstStyle/>
          <a:p>
            <a:r>
              <a:rPr lang="en-US" dirty="0"/>
              <a:t>NORMATIVE UPDATE- 2022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F2557ABA-5037-481D-8C54-94B63E80E2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/>
        </p:blipFill>
        <p:spPr>
          <a:xfrm>
            <a:off x="4038600" y="1985325"/>
            <a:ext cx="1424947" cy="1845511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618E88B2-D607-4D3C-9519-A591A729DCC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/>
          <a:stretch/>
        </p:blipFill>
        <p:spPr>
          <a:xfrm>
            <a:off x="6698410" y="1985325"/>
            <a:ext cx="1316704" cy="1845511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82AF3253-9767-4EC7-B0DB-3A850BEFB03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/>
          <a:stretch/>
        </p:blipFill>
        <p:spPr>
          <a:xfrm>
            <a:off x="8944611" y="2023087"/>
            <a:ext cx="1362233" cy="1845511"/>
          </a:xfrm>
        </p:spPr>
      </p:pic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637DEDF5-3FCD-4BC2-86A5-7BE2BF01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918C3C97-444D-4600-8553-B9C4C1F8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STROOP SCORING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48E9129-4CC6-47BA-ACD8-2C632A86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95AAE7C-32A5-79A6-B609-8E80AE044D6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51073" y="4050821"/>
            <a:ext cx="2330816" cy="343061"/>
          </a:xfrm>
        </p:spPr>
        <p:txBody>
          <a:bodyPr/>
          <a:lstStyle/>
          <a:p>
            <a:r>
              <a:rPr lang="en-US" dirty="0"/>
              <a:t>SAME INTERIOR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E55741D-058A-5A7A-BCBF-CE2BFD3EDBD4}"/>
              </a:ext>
            </a:extLst>
          </p:cNvPr>
          <p:cNvSpPr txBox="1">
            <a:spLocks/>
          </p:cNvSpPr>
          <p:nvPr/>
        </p:nvSpPr>
        <p:spPr>
          <a:xfrm>
            <a:off x="7205205" y="1525307"/>
            <a:ext cx="2317707" cy="343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PREVIOUS- 2004</a:t>
            </a:r>
          </a:p>
        </p:txBody>
      </p:sp>
      <p:pic>
        <p:nvPicPr>
          <p:cNvPr id="34" name="Picture 33" descr="A picture containing table&#10;&#10;Description automatically generated">
            <a:extLst>
              <a:ext uri="{FF2B5EF4-FFF2-40B4-BE49-F238E27FC236}">
                <a16:creationId xmlns:a16="http://schemas.microsoft.com/office/drawing/2014/main" id="{A06A8C22-0B53-89EE-29C4-A54AF2879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440" y="4745165"/>
            <a:ext cx="3085322" cy="1048139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1E9A7482-262D-B3CC-F370-D40040F4705A}"/>
              </a:ext>
            </a:extLst>
          </p:cNvPr>
          <p:cNvSpPr/>
          <p:nvPr/>
        </p:nvSpPr>
        <p:spPr>
          <a:xfrm>
            <a:off x="1296140" y="1216241"/>
            <a:ext cx="4799860" cy="31776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5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build="p"/>
      <p:bldP spid="26" grpId="0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1671639"/>
            <a:ext cx="5111750" cy="1204912"/>
          </a:xfrm>
        </p:spPr>
        <p:txBody>
          <a:bodyPr/>
          <a:lstStyle/>
          <a:p>
            <a:r>
              <a:rPr lang="en-US" dirty="0"/>
              <a:t>Need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018408"/>
            <a:ext cx="5111750" cy="2167954"/>
          </a:xfrm>
        </p:spPr>
        <p:txBody>
          <a:bodyPr>
            <a:normAutofit/>
          </a:bodyPr>
          <a:lstStyle/>
          <a:p>
            <a:r>
              <a:rPr lang="en-US" u="sng" dirty="0"/>
              <a:t>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raw scores- Word, Color, Color-Word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Grade (adults) </a:t>
            </a:r>
          </a:p>
          <a:p>
            <a:r>
              <a:rPr lang="en-US" u="sng" dirty="0"/>
              <a:t>MANUAL</a:t>
            </a:r>
          </a:p>
          <a:p>
            <a:r>
              <a:rPr lang="en-US" u="sng" dirty="0"/>
              <a:t>RECORD FORM SUMMARY PAGE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12647-CCB2-45E2-A9CB-A868F490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1ED20-04D4-4894-B0C2-9C541A61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/>
          <a:p>
            <a:r>
              <a:rPr lang="en-US" dirty="0"/>
              <a:t>STROOP SCORING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1787E-7110-4989-B0B8-DD4E0ACC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837D6-8A7B-3CD3-1CCB-B3CE93975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6038E-2EEF-F82D-AD41-FDFFFC009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387114"/>
            <a:ext cx="5111750" cy="2458672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Word, Color, Color-Word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Record raw score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Obtain predicted score for each scale (age/education)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Subtract predicted from raw score = residual/deviation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Residuals -&gt; T-scores</a:t>
            </a:r>
          </a:p>
          <a:p>
            <a:r>
              <a:rPr lang="en-US" u="sng" dirty="0"/>
              <a:t>Interference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Predicted Interference (Word/Color)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Color-Word raw score – Predicted Interference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Interference T-Score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1F2F-7B32-56ED-62F9-16EB0906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E87D8-62B1-9354-E7B8-068E30A5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STROOP SCORING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30694-8BD1-7D52-D2EC-D4A4602A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18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9257344-CF21-A98C-BC0F-E65BE1822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276" y="26067"/>
            <a:ext cx="3509805" cy="557401"/>
          </a:xfrm>
        </p:spPr>
        <p:txBody>
          <a:bodyPr/>
          <a:lstStyle/>
          <a:p>
            <a:r>
              <a:rPr lang="en-US" dirty="0"/>
              <a:t>Summary page</a:t>
            </a:r>
          </a:p>
        </p:txBody>
      </p:sp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F2CC486B-CF5B-E98E-839C-8453782E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363" y="492368"/>
            <a:ext cx="4808959" cy="6365633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18451-2C1D-9894-D281-D2414EC80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C93999-AE82-FE81-0913-C4EFB5E751EC}"/>
              </a:ext>
            </a:extLst>
          </p:cNvPr>
          <p:cNvSpPr/>
          <p:nvPr/>
        </p:nvSpPr>
        <p:spPr>
          <a:xfrm>
            <a:off x="3054699" y="1647930"/>
            <a:ext cx="1537398" cy="16680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5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7DBC1-42DF-9F08-61AC-74B1F18CD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18846"/>
            <a:ext cx="2895600" cy="416724"/>
          </a:xfrm>
        </p:spPr>
        <p:txBody>
          <a:bodyPr anchor="b">
            <a:normAutofit fontScale="90000"/>
          </a:bodyPr>
          <a:lstStyle/>
          <a:p>
            <a:r>
              <a:rPr lang="en-US" sz="2600" dirty="0"/>
              <a:t>Age/education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5A59C8C0-1B5F-453E-8BDB-F9657C43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001"/>
            <a:ext cx="5439619" cy="5471999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16A07-9B3B-2B1C-2F5E-B3D1A577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50D1F5-0147-1D04-1704-D05EB5E7C6C2}"/>
              </a:ext>
            </a:extLst>
          </p:cNvPr>
          <p:cNvSpPr/>
          <p:nvPr/>
        </p:nvSpPr>
        <p:spPr>
          <a:xfrm>
            <a:off x="70337" y="1457011"/>
            <a:ext cx="5369281" cy="2974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3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6CEE-6555-124B-3105-4445596B3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9CF67-5ACB-9017-B87A-893065E57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CDFBA-A2FF-AAB0-310F-AD378DEA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STROOP SCORING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E3FBC-2C5D-0434-BC24-44A45DC3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90DD7F1-1D8C-3F8C-C45C-31ABD4833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702694"/>
              </p:ext>
            </p:extLst>
          </p:nvPr>
        </p:nvGraphicFramePr>
        <p:xfrm>
          <a:off x="3030678" y="2784847"/>
          <a:ext cx="7007626" cy="2398434"/>
        </p:xfrm>
        <a:graphic>
          <a:graphicData uri="http://schemas.openxmlformats.org/drawingml/2006/table">
            <a:tbl>
              <a:tblPr firstRow="1" firstCol="1" bandRow="1"/>
              <a:tblGrid>
                <a:gridCol w="2610831">
                  <a:extLst>
                    <a:ext uri="{9D8B030D-6E8A-4147-A177-3AD203B41FA5}">
                      <a16:colId xmlns:a16="http://schemas.microsoft.com/office/drawing/2014/main" val="2813782453"/>
                    </a:ext>
                  </a:extLst>
                </a:gridCol>
                <a:gridCol w="1690155">
                  <a:extLst>
                    <a:ext uri="{9D8B030D-6E8A-4147-A177-3AD203B41FA5}">
                      <a16:colId xmlns:a16="http://schemas.microsoft.com/office/drawing/2014/main" val="625793846"/>
                    </a:ext>
                  </a:extLst>
                </a:gridCol>
                <a:gridCol w="1544191">
                  <a:extLst>
                    <a:ext uri="{9D8B030D-6E8A-4147-A177-3AD203B41FA5}">
                      <a16:colId xmlns:a16="http://schemas.microsoft.com/office/drawing/2014/main" val="4236825839"/>
                    </a:ext>
                  </a:extLst>
                </a:gridCol>
                <a:gridCol w="1162449">
                  <a:extLst>
                    <a:ext uri="{9D8B030D-6E8A-4147-A177-3AD203B41FA5}">
                      <a16:colId xmlns:a16="http://schemas.microsoft.com/office/drawing/2014/main" val="2419664582"/>
                    </a:ext>
                  </a:extLst>
                </a:gridCol>
              </a:tblGrid>
              <a:tr h="498729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i="0" u="none" strike="noStrike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i="0" u="none" strike="noStrike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US" sz="3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i="0" u="none" strike="noStrike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</a:t>
                      </a:r>
                      <a:endParaRPr lang="en-US" sz="3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i="0" u="none" strike="noStrike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</a:t>
                      </a:r>
                      <a:endParaRPr lang="en-US" sz="3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986399"/>
                  </a:ext>
                </a:extLst>
              </a:tr>
              <a:tr h="63323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Testing Date</a:t>
                      </a:r>
                      <a:endParaRPr lang="en-US" sz="3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960869"/>
                  </a:ext>
                </a:extLst>
              </a:tr>
              <a:tr h="63323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i="0" u="none" strike="noStrike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Birth Date</a:t>
                      </a:r>
                      <a:endParaRPr lang="en-US" sz="3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1951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842275"/>
                  </a:ext>
                </a:extLst>
              </a:tr>
              <a:tr h="633235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 in Years*</a:t>
                      </a:r>
                      <a:endParaRPr lang="en-US" sz="3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solidFill>
                            <a:srgbClr val="FF0000"/>
                          </a:solidFill>
                          <a:effectLst/>
                          <a:latin typeface="Bradley Hand ITC" panose="03070402050302030203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925429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4999C543-7AF3-8E09-67D7-ABA8A0801648}"/>
              </a:ext>
            </a:extLst>
          </p:cNvPr>
          <p:cNvGrpSpPr/>
          <p:nvPr/>
        </p:nvGrpSpPr>
        <p:grpSpPr>
          <a:xfrm>
            <a:off x="7397262" y="3429000"/>
            <a:ext cx="2641041" cy="461665"/>
            <a:chOff x="7397262" y="3429000"/>
            <a:chExt cx="2641041" cy="46166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D37C71D-FE68-786B-EA29-2F49D3958B43}"/>
                </a:ext>
              </a:extLst>
            </p:cNvPr>
            <p:cNvCxnSpPr>
              <a:cxnSpLocks/>
            </p:cNvCxnSpPr>
            <p:nvPr/>
          </p:nvCxnSpPr>
          <p:spPr>
            <a:xfrm>
              <a:off x="8993275" y="3607358"/>
              <a:ext cx="36174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24B29A-C864-61F5-C851-DF342C122960}"/>
                </a:ext>
              </a:extLst>
            </p:cNvPr>
            <p:cNvSpPr txBox="1"/>
            <p:nvPr/>
          </p:nvSpPr>
          <p:spPr>
            <a:xfrm>
              <a:off x="9465547" y="3429000"/>
              <a:ext cx="572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Bradley Hand ITC" panose="03070402050302030203" pitchFamily="66" charset="0"/>
                </a:rPr>
                <a:t>45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7096477-1C2C-D3AB-DDE9-06E8698A74BA}"/>
                </a:ext>
              </a:extLst>
            </p:cNvPr>
            <p:cNvCxnSpPr>
              <a:cxnSpLocks/>
            </p:cNvCxnSpPr>
            <p:nvPr/>
          </p:nvCxnSpPr>
          <p:spPr>
            <a:xfrm>
              <a:off x="7397262" y="3607358"/>
              <a:ext cx="36174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3B7077-305E-43DA-E07D-065D2A083514}"/>
                </a:ext>
              </a:extLst>
            </p:cNvPr>
            <p:cNvSpPr txBox="1"/>
            <p:nvPr/>
          </p:nvSpPr>
          <p:spPr>
            <a:xfrm>
              <a:off x="8037844" y="3429000"/>
              <a:ext cx="572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Bradley Hand ITC" panose="03070402050302030203" pitchFamily="66" charset="0"/>
                </a:rPr>
                <a:t>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FD8D3-7184-5197-9F7A-70DDFE19B493}"/>
              </a:ext>
            </a:extLst>
          </p:cNvPr>
          <p:cNvGrpSpPr/>
          <p:nvPr/>
        </p:nvGrpSpPr>
        <p:grpSpPr>
          <a:xfrm>
            <a:off x="5734260" y="3428999"/>
            <a:ext cx="3259014" cy="471714"/>
            <a:chOff x="5734260" y="3428999"/>
            <a:chExt cx="3259014" cy="47171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7F86A55-775F-7E01-5303-0FE35BA9D66F}"/>
                </a:ext>
              </a:extLst>
            </p:cNvPr>
            <p:cNvCxnSpPr>
              <a:cxnSpLocks/>
            </p:cNvCxnSpPr>
            <p:nvPr/>
          </p:nvCxnSpPr>
          <p:spPr>
            <a:xfrm>
              <a:off x="8106508" y="3659832"/>
              <a:ext cx="36174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C8CD92-EB7D-4B6F-52E8-890329CC9D53}"/>
                </a:ext>
              </a:extLst>
            </p:cNvPr>
            <p:cNvSpPr txBox="1"/>
            <p:nvPr/>
          </p:nvSpPr>
          <p:spPr>
            <a:xfrm>
              <a:off x="8420518" y="3439048"/>
              <a:ext cx="572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Bradley Hand ITC" panose="03070402050302030203" pitchFamily="66" charset="0"/>
                </a:rPr>
                <a:t>18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E7DB037-BBBA-69D6-50B9-BCF36C03A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4260" y="3607358"/>
              <a:ext cx="800231" cy="390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A45C99-BCC6-F88D-A5C4-99E6777BADD0}"/>
                </a:ext>
              </a:extLst>
            </p:cNvPr>
            <p:cNvSpPr txBox="1"/>
            <p:nvPr/>
          </p:nvSpPr>
          <p:spPr>
            <a:xfrm>
              <a:off x="6491652" y="3428999"/>
              <a:ext cx="90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Bradley Hand ITC" panose="03070402050302030203" pitchFamily="66" charset="0"/>
                </a:rPr>
                <a:t>2021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91A5F5-1561-D730-E774-1F7BED39A3E2}"/>
              </a:ext>
            </a:extLst>
          </p:cNvPr>
          <p:cNvGrpSpPr/>
          <p:nvPr/>
        </p:nvGrpSpPr>
        <p:grpSpPr>
          <a:xfrm>
            <a:off x="6073391" y="4715472"/>
            <a:ext cx="3660687" cy="489513"/>
            <a:chOff x="6073391" y="4715472"/>
            <a:chExt cx="3660687" cy="48951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77C183-206F-BC7E-7D26-905BB438DB7A}"/>
                </a:ext>
              </a:extLst>
            </p:cNvPr>
            <p:cNvSpPr txBox="1"/>
            <p:nvPr/>
          </p:nvSpPr>
          <p:spPr>
            <a:xfrm>
              <a:off x="9161322" y="4733272"/>
              <a:ext cx="572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Bradley Hand ITC" panose="03070402050302030203" pitchFamily="66" charset="0"/>
                </a:rPr>
                <a:t>15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9FA879-2660-5D8B-3167-BD6B42E029C4}"/>
                </a:ext>
              </a:extLst>
            </p:cNvPr>
            <p:cNvSpPr txBox="1"/>
            <p:nvPr/>
          </p:nvSpPr>
          <p:spPr>
            <a:xfrm>
              <a:off x="7905540" y="4743320"/>
              <a:ext cx="572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Bradley Hand ITC" panose="03070402050302030203" pitchFamily="66" charset="0"/>
                </a:rPr>
                <a:t>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1F45D3-FF7E-BB09-BB5B-ADDCE174C61D}"/>
                </a:ext>
              </a:extLst>
            </p:cNvPr>
            <p:cNvSpPr txBox="1"/>
            <p:nvPr/>
          </p:nvSpPr>
          <p:spPr>
            <a:xfrm>
              <a:off x="6073391" y="4715472"/>
              <a:ext cx="572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Bradley Hand ITC" panose="03070402050302030203" pitchFamily="66" charset="0"/>
                </a:rPr>
                <a:t>70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9EC9953-6007-65BE-A00A-D5A4DCE5A6DB}"/>
              </a:ext>
            </a:extLst>
          </p:cNvPr>
          <p:cNvSpPr/>
          <p:nvPr/>
        </p:nvSpPr>
        <p:spPr>
          <a:xfrm>
            <a:off x="6015015" y="4703720"/>
            <a:ext cx="689508" cy="4931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tm67328976_Win32_LW_SL_v3" id="{B5A5B451-F186-4F05-917D-430247B33515}" vid="{C0610F80-F57F-4E6B-A096-3AEBDD5FC5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C96B61E-1B64-430F-934F-7D1B900280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D6FE22-81A0-4500-AFD0-342D21BB9A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C43685-694E-4579-B109-3C418D49DA6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Minimalist presentation</Template>
  <TotalTime>1115</TotalTime>
  <Words>1329</Words>
  <Application>Microsoft Office PowerPoint</Application>
  <PresentationFormat>Widescreen</PresentationFormat>
  <Paragraphs>768</Paragraphs>
  <Slides>33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Abadi</vt:lpstr>
      <vt:lpstr>Arial</vt:lpstr>
      <vt:lpstr>Bradley Hand ITC</vt:lpstr>
      <vt:lpstr>Calibri</vt:lpstr>
      <vt:lpstr>Tenorite</vt:lpstr>
      <vt:lpstr>Office Theme</vt:lpstr>
      <vt:lpstr>Stroop color and word test: scoring</vt:lpstr>
      <vt:lpstr>Computerized scoring</vt:lpstr>
      <vt:lpstr>PowerPoint Presentation</vt:lpstr>
      <vt:lpstr>VERSIONS</vt:lpstr>
      <vt:lpstr>Need</vt:lpstr>
      <vt:lpstr>overview</vt:lpstr>
      <vt:lpstr>Summary page</vt:lpstr>
      <vt:lpstr>Age/education</vt:lpstr>
      <vt:lpstr>Age</vt:lpstr>
      <vt:lpstr>Age/education</vt:lpstr>
      <vt:lpstr>Education</vt:lpstr>
      <vt:lpstr>Summary page</vt:lpstr>
      <vt:lpstr>Word, color, color-word</vt:lpstr>
      <vt:lpstr>1. Record raw scores</vt:lpstr>
      <vt:lpstr>2. Predicted scores</vt:lpstr>
      <vt:lpstr>2. Record Predicted scores</vt:lpstr>
      <vt:lpstr>Predicted scores- previous version</vt:lpstr>
      <vt:lpstr>Predicted scores- previous version</vt:lpstr>
      <vt:lpstr>3. Calculate residual/deviation</vt:lpstr>
      <vt:lpstr>4. Residuals -&gt; T-scores</vt:lpstr>
      <vt:lpstr>4. Record T-scores</vt:lpstr>
      <vt:lpstr>Interference</vt:lpstr>
      <vt:lpstr>5. Predicted scores</vt:lpstr>
      <vt:lpstr>5. Record predicted interference</vt:lpstr>
      <vt:lpstr>Predicted Interference- Previous Version</vt:lpstr>
      <vt:lpstr>6. Color-Word raw score – Predicted Interference </vt:lpstr>
      <vt:lpstr>7. Residual interference -&gt; T-score</vt:lpstr>
      <vt:lpstr>7. Record Interference t-score</vt:lpstr>
      <vt:lpstr>Interference t-score- Previous Version</vt:lpstr>
      <vt:lpstr>Completed Score table</vt:lpstr>
      <vt:lpstr>Plot t-scores</vt:lpstr>
      <vt:lpstr>Summary (p.12 Manual)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Stroop color and word test: scoring</dc:title>
  <dc:creator>Brian Syzdek</dc:creator>
  <cp:lastModifiedBy>Brian Syzdek</cp:lastModifiedBy>
  <cp:revision>7</cp:revision>
  <dcterms:created xsi:type="dcterms:W3CDTF">2022-07-14T19:40:10Z</dcterms:created>
  <dcterms:modified xsi:type="dcterms:W3CDTF">2022-07-19T22:03:18Z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